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handoutMasterIdLst>
    <p:handoutMasterId r:id="rId37"/>
  </p:handoutMasterIdLst>
  <p:sldIdLst>
    <p:sldId id="256" r:id="rId2"/>
    <p:sldId id="258" r:id="rId3"/>
    <p:sldId id="259" r:id="rId4"/>
    <p:sldId id="296" r:id="rId5"/>
    <p:sldId id="297" r:id="rId6"/>
    <p:sldId id="298" r:id="rId7"/>
    <p:sldId id="299" r:id="rId8"/>
    <p:sldId id="263" r:id="rId9"/>
    <p:sldId id="264" r:id="rId10"/>
    <p:sldId id="289" r:id="rId11"/>
    <p:sldId id="290" r:id="rId12"/>
    <p:sldId id="276" r:id="rId13"/>
    <p:sldId id="291" r:id="rId14"/>
    <p:sldId id="279" r:id="rId15"/>
    <p:sldId id="280" r:id="rId16"/>
    <p:sldId id="281" r:id="rId17"/>
    <p:sldId id="282" r:id="rId18"/>
    <p:sldId id="265" r:id="rId19"/>
    <p:sldId id="284" r:id="rId20"/>
    <p:sldId id="285" r:id="rId21"/>
    <p:sldId id="287" r:id="rId22"/>
    <p:sldId id="294" r:id="rId23"/>
    <p:sldId id="288" r:id="rId24"/>
    <p:sldId id="267" r:id="rId25"/>
    <p:sldId id="268" r:id="rId26"/>
    <p:sldId id="302" r:id="rId27"/>
    <p:sldId id="301" r:id="rId28"/>
    <p:sldId id="269" r:id="rId29"/>
    <p:sldId id="304" r:id="rId30"/>
    <p:sldId id="270" r:id="rId31"/>
    <p:sldId id="271" r:id="rId32"/>
    <p:sldId id="272" r:id="rId33"/>
    <p:sldId id="273" r:id="rId34"/>
    <p:sldId id="295" r:id="rId35"/>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Lato" panose="020B0604020202020204" charset="0"/>
      <p:regular r:id="rId42"/>
      <p:bold r:id="rId43"/>
      <p:italic r:id="rId44"/>
      <p:boldItalic r:id="rId45"/>
    </p:embeddedFont>
    <p:embeddedFont>
      <p:font typeface="Montserrat"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2DD77-C366-4142-86F0-ECD5CAB5A788}" v="654" dt="2020-11-30T22:50:36.052"/>
    <p1510:client id="{97C1AE09-9997-89FC-F27C-6DEC20B27E71}" v="540" dt="2020-12-02T14:56:54.246"/>
    <p1510:client id="{E2AA3BDA-F114-31AA-8EBD-7D7A66D1466F}" v="3" dt="2020-12-02T01:27:07.874"/>
    <p1510:client id="{FAE08D90-5D0C-B16A-2FE5-BF823380ED45}" v="440" dt="2020-12-01T04:12:29.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urun,Nathan" userId="e2a1f022-5996-4cfa-84e3-8d889de3dc78" providerId="ADAL" clId="{81F2DD77-C366-4142-86F0-ECD5CAB5A788}"/>
    <pc:docChg chg="undo custSel addSld modSld">
      <pc:chgData name="Jessurun,Nathan" userId="e2a1f022-5996-4cfa-84e3-8d889de3dc78" providerId="ADAL" clId="{81F2DD77-C366-4142-86F0-ECD5CAB5A788}" dt="2020-11-30T22:50:36.052" v="1283" actId="20577"/>
      <pc:docMkLst>
        <pc:docMk/>
      </pc:docMkLst>
      <pc:sldChg chg="modSp">
        <pc:chgData name="Jessurun,Nathan" userId="e2a1f022-5996-4cfa-84e3-8d889de3dc78" providerId="ADAL" clId="{81F2DD77-C366-4142-86F0-ECD5CAB5A788}" dt="2020-11-30T22:45:32.578" v="629" actId="115"/>
        <pc:sldMkLst>
          <pc:docMk/>
          <pc:sldMk cId="0" sldId="272"/>
        </pc:sldMkLst>
        <pc:spChg chg="mod">
          <ac:chgData name="Jessurun,Nathan" userId="e2a1f022-5996-4cfa-84e3-8d889de3dc78" providerId="ADAL" clId="{81F2DD77-C366-4142-86F0-ECD5CAB5A788}" dt="2020-11-30T22:45:32.578" v="629" actId="115"/>
          <ac:spMkLst>
            <pc:docMk/>
            <pc:sldMk cId="0" sldId="272"/>
            <ac:spMk id="274" creationId="{00000000-0000-0000-0000-000000000000}"/>
          </ac:spMkLst>
        </pc:spChg>
      </pc:sldChg>
      <pc:sldChg chg="modSp">
        <pc:chgData name="Jessurun,Nathan" userId="e2a1f022-5996-4cfa-84e3-8d889de3dc78" providerId="ADAL" clId="{81F2DD77-C366-4142-86F0-ECD5CAB5A788}" dt="2020-11-30T22:50:36.052" v="1283" actId="20577"/>
        <pc:sldMkLst>
          <pc:docMk/>
          <pc:sldMk cId="0" sldId="273"/>
        </pc:sldMkLst>
        <pc:spChg chg="mod">
          <ac:chgData name="Jessurun,Nathan" userId="e2a1f022-5996-4cfa-84e3-8d889de3dc78" providerId="ADAL" clId="{81F2DD77-C366-4142-86F0-ECD5CAB5A788}" dt="2020-11-30T22:50:36.052" v="1283" actId="20577"/>
          <ac:spMkLst>
            <pc:docMk/>
            <pc:sldMk cId="0" sldId="273"/>
            <ac:spMk id="280" creationId="{00000000-0000-0000-0000-000000000000}"/>
          </ac:spMkLst>
        </pc:spChg>
      </pc:sldChg>
      <pc:sldChg chg="modSp add">
        <pc:chgData name="Jessurun,Nathan" userId="e2a1f022-5996-4cfa-84e3-8d889de3dc78" providerId="ADAL" clId="{81F2DD77-C366-4142-86F0-ECD5CAB5A788}" dt="2020-11-30T22:46:38.139" v="633" actId="20577"/>
        <pc:sldMkLst>
          <pc:docMk/>
          <pc:sldMk cId="1833676509" sldId="295"/>
        </pc:sldMkLst>
        <pc:spChg chg="mod">
          <ac:chgData name="Jessurun,Nathan" userId="e2a1f022-5996-4cfa-84e3-8d889de3dc78" providerId="ADAL" clId="{81F2DD77-C366-4142-86F0-ECD5CAB5A788}" dt="2020-11-30T22:46:38.139" v="633" actId="20577"/>
          <ac:spMkLst>
            <pc:docMk/>
            <pc:sldMk cId="1833676509" sldId="295"/>
            <ac:spMk id="279" creationId="{00000000-0000-0000-0000-000000000000}"/>
          </ac:spMkLst>
        </pc:spChg>
      </pc:sldChg>
    </pc:docChg>
  </pc:docChgLst>
  <pc:docChgLst>
    <pc:chgData name="Jessurun,Nathan" userId="S::njessurun@ufl.edu::e2a1f022-5996-4cfa-84e3-8d889de3dc78" providerId="AD" clId="Web-{E2AA3BDA-F114-31AA-8EBD-7D7A66D1466F}"/>
    <pc:docChg chg="modSld">
      <pc:chgData name="Jessurun,Nathan" userId="S::njessurun@ufl.edu::e2a1f022-5996-4cfa-84e3-8d889de3dc78" providerId="AD" clId="Web-{E2AA3BDA-F114-31AA-8EBD-7D7A66D1466F}" dt="2020-12-02T01:27:07.874" v="2" actId="1076"/>
      <pc:docMkLst>
        <pc:docMk/>
      </pc:docMkLst>
      <pc:sldChg chg="modSp">
        <pc:chgData name="Jessurun,Nathan" userId="S::njessurun@ufl.edu::e2a1f022-5996-4cfa-84e3-8d889de3dc78" providerId="AD" clId="Web-{E2AA3BDA-F114-31AA-8EBD-7D7A66D1466F}" dt="2020-12-02T01:27:07.874" v="2" actId="1076"/>
        <pc:sldMkLst>
          <pc:docMk/>
          <pc:sldMk cId="1943351985" sldId="276"/>
        </pc:sldMkLst>
        <pc:picChg chg="mod">
          <ac:chgData name="Jessurun,Nathan" userId="S::njessurun@ufl.edu::e2a1f022-5996-4cfa-84e3-8d889de3dc78" providerId="AD" clId="Web-{E2AA3BDA-F114-31AA-8EBD-7D7A66D1466F}" dt="2020-12-02T01:27:07.874" v="2" actId="1076"/>
          <ac:picMkLst>
            <pc:docMk/>
            <pc:sldMk cId="1943351985" sldId="276"/>
            <ac:picMk id="111" creationId="{7B6B1B57-1033-430D-A8E0-989292BE3331}"/>
          </ac:picMkLst>
        </pc:picChg>
      </pc:sldChg>
    </pc:docChg>
  </pc:docChgLst>
  <pc:docChgLst>
    <pc:chgData name="Sweeney,Brandhon M" userId="S::brandhon123@ufl.edu::f00b78e4-45ef-425b-b7b8-aa4373bb9d14" providerId="AD" clId="Web-{FAE08D90-5D0C-B16A-2FE5-BF823380ED45}"/>
    <pc:docChg chg="addSld delSld modSld">
      <pc:chgData name="Sweeney,Brandhon M" userId="S::brandhon123@ufl.edu::f00b78e4-45ef-425b-b7b8-aa4373bb9d14" providerId="AD" clId="Web-{FAE08D90-5D0C-B16A-2FE5-BF823380ED45}" dt="2020-12-01T04:12:29.159" v="434" actId="20577"/>
      <pc:docMkLst>
        <pc:docMk/>
      </pc:docMkLst>
      <pc:sldChg chg="addSp modSp">
        <pc:chgData name="Sweeney,Brandhon M" userId="S::brandhon123@ufl.edu::f00b78e4-45ef-425b-b7b8-aa4373bb9d14" providerId="AD" clId="Web-{FAE08D90-5D0C-B16A-2FE5-BF823380ED45}" dt="2020-12-01T02:22:34.760" v="69" actId="20577"/>
        <pc:sldMkLst>
          <pc:docMk/>
          <pc:sldMk cId="0" sldId="258"/>
        </pc:sldMkLst>
        <pc:spChg chg="mod">
          <ac:chgData name="Sweeney,Brandhon M" userId="S::brandhon123@ufl.edu::f00b78e4-45ef-425b-b7b8-aa4373bb9d14" providerId="AD" clId="Web-{FAE08D90-5D0C-B16A-2FE5-BF823380ED45}" dt="2020-12-01T02:22:34.760" v="69" actId="20577"/>
          <ac:spMkLst>
            <pc:docMk/>
            <pc:sldMk cId="0" sldId="258"/>
            <ac:spMk id="147" creationId="{00000000-0000-0000-0000-000000000000}"/>
          </ac:spMkLst>
        </pc:spChg>
        <pc:picChg chg="add mod modCrop">
          <ac:chgData name="Sweeney,Brandhon M" userId="S::brandhon123@ufl.edu::f00b78e4-45ef-425b-b7b8-aa4373bb9d14" providerId="AD" clId="Web-{FAE08D90-5D0C-B16A-2FE5-BF823380ED45}" dt="2020-12-01T02:17:57.768" v="4"/>
          <ac:picMkLst>
            <pc:docMk/>
            <pc:sldMk cId="0" sldId="258"/>
            <ac:picMk id="2" creationId="{DDB4ECC0-8BAB-4D01-8991-DB039786D8A2}"/>
          </ac:picMkLst>
        </pc:picChg>
      </pc:sldChg>
      <pc:sldChg chg="addSp modSp">
        <pc:chgData name="Sweeney,Brandhon M" userId="S::brandhon123@ufl.edu::f00b78e4-45ef-425b-b7b8-aa4373bb9d14" providerId="AD" clId="Web-{FAE08D90-5D0C-B16A-2FE5-BF823380ED45}" dt="2020-12-01T03:21:02.159" v="199" actId="1076"/>
        <pc:sldMkLst>
          <pc:docMk/>
          <pc:sldMk cId="0" sldId="259"/>
        </pc:sldMkLst>
        <pc:spChg chg="mod">
          <ac:chgData name="Sweeney,Brandhon M" userId="S::brandhon123@ufl.edu::f00b78e4-45ef-425b-b7b8-aa4373bb9d14" providerId="AD" clId="Web-{FAE08D90-5D0C-B16A-2FE5-BF823380ED45}" dt="2020-12-01T03:20:11.782" v="189" actId="14100"/>
          <ac:spMkLst>
            <pc:docMk/>
            <pc:sldMk cId="0" sldId="259"/>
            <ac:spMk id="153" creationId="{00000000-0000-0000-0000-000000000000}"/>
          </ac:spMkLst>
        </pc:spChg>
        <pc:picChg chg="add mod">
          <ac:chgData name="Sweeney,Brandhon M" userId="S::brandhon123@ufl.edu::f00b78e4-45ef-425b-b7b8-aa4373bb9d14" providerId="AD" clId="Web-{FAE08D90-5D0C-B16A-2FE5-BF823380ED45}" dt="2020-12-01T03:20:44.502" v="198" actId="1076"/>
          <ac:picMkLst>
            <pc:docMk/>
            <pc:sldMk cId="0" sldId="259"/>
            <ac:picMk id="2" creationId="{DCF0CE1C-2BBB-428E-945C-0D0D735A3085}"/>
          </ac:picMkLst>
        </pc:picChg>
        <pc:picChg chg="add mod modCrop">
          <ac:chgData name="Sweeney,Brandhon M" userId="S::brandhon123@ufl.edu::f00b78e4-45ef-425b-b7b8-aa4373bb9d14" providerId="AD" clId="Web-{FAE08D90-5D0C-B16A-2FE5-BF823380ED45}" dt="2020-12-01T03:21:02.159" v="199" actId="1076"/>
          <ac:picMkLst>
            <pc:docMk/>
            <pc:sldMk cId="0" sldId="259"/>
            <ac:picMk id="3" creationId="{701DCA03-0405-4BCD-A77D-843BC3A370FA}"/>
          </ac:picMkLst>
        </pc:picChg>
      </pc:sldChg>
      <pc:sldChg chg="modSp">
        <pc:chgData name="Sweeney,Brandhon M" userId="S::brandhon123@ufl.edu::f00b78e4-45ef-425b-b7b8-aa4373bb9d14" providerId="AD" clId="Web-{FAE08D90-5D0C-B16A-2FE5-BF823380ED45}" dt="2020-12-01T03:02:53.897" v="156" actId="20577"/>
        <pc:sldMkLst>
          <pc:docMk/>
          <pc:sldMk cId="0" sldId="260"/>
        </pc:sldMkLst>
        <pc:spChg chg="mod">
          <ac:chgData name="Sweeney,Brandhon M" userId="S::brandhon123@ufl.edu::f00b78e4-45ef-425b-b7b8-aa4373bb9d14" providerId="AD" clId="Web-{FAE08D90-5D0C-B16A-2FE5-BF823380ED45}" dt="2020-12-01T03:02:53.897" v="156" actId="20577"/>
          <ac:spMkLst>
            <pc:docMk/>
            <pc:sldMk cId="0" sldId="260"/>
            <ac:spMk id="159" creationId="{00000000-0000-0000-0000-000000000000}"/>
          </ac:spMkLst>
        </pc:spChg>
      </pc:sldChg>
      <pc:sldChg chg="modSp del">
        <pc:chgData name="Sweeney,Brandhon M" userId="S::brandhon123@ufl.edu::f00b78e4-45ef-425b-b7b8-aa4373bb9d14" providerId="AD" clId="Web-{FAE08D90-5D0C-B16A-2FE5-BF823380ED45}" dt="2020-12-01T02:52:59.507" v="101"/>
        <pc:sldMkLst>
          <pc:docMk/>
          <pc:sldMk cId="0" sldId="261"/>
        </pc:sldMkLst>
        <pc:spChg chg="mod">
          <ac:chgData name="Sweeney,Brandhon M" userId="S::brandhon123@ufl.edu::f00b78e4-45ef-425b-b7b8-aa4373bb9d14" providerId="AD" clId="Web-{FAE08D90-5D0C-B16A-2FE5-BF823380ED45}" dt="2020-12-01T02:52:41.444" v="92" actId="20577"/>
          <ac:spMkLst>
            <pc:docMk/>
            <pc:sldMk cId="0" sldId="261"/>
            <ac:spMk id="165" creationId="{00000000-0000-0000-0000-000000000000}"/>
          </ac:spMkLst>
        </pc:spChg>
      </pc:sldChg>
      <pc:sldChg chg="del">
        <pc:chgData name="Sweeney,Brandhon M" userId="S::brandhon123@ufl.edu::f00b78e4-45ef-425b-b7b8-aa4373bb9d14" providerId="AD" clId="Web-{FAE08D90-5D0C-B16A-2FE5-BF823380ED45}" dt="2020-12-01T03:25:53.135" v="208"/>
        <pc:sldMkLst>
          <pc:docMk/>
          <pc:sldMk cId="0" sldId="262"/>
        </pc:sldMkLst>
      </pc:sldChg>
      <pc:sldChg chg="del">
        <pc:chgData name="Sweeney,Brandhon M" userId="S::brandhon123@ufl.edu::f00b78e4-45ef-425b-b7b8-aa4373bb9d14" providerId="AD" clId="Web-{FAE08D90-5D0C-B16A-2FE5-BF823380ED45}" dt="2020-12-01T03:26:20.057" v="209"/>
        <pc:sldMkLst>
          <pc:docMk/>
          <pc:sldMk cId="0" sldId="266"/>
        </pc:sldMkLst>
      </pc:sldChg>
      <pc:sldChg chg="modSp">
        <pc:chgData name="Sweeney,Brandhon M" userId="S::brandhon123@ufl.edu::f00b78e4-45ef-425b-b7b8-aa4373bb9d14" providerId="AD" clId="Web-{FAE08D90-5D0C-B16A-2FE5-BF823380ED45}" dt="2020-12-01T03:43:30.958" v="217" actId="1076"/>
        <pc:sldMkLst>
          <pc:docMk/>
          <pc:sldMk cId="0" sldId="267"/>
        </pc:sldMkLst>
        <pc:spChg chg="mod">
          <ac:chgData name="Sweeney,Brandhon M" userId="S::brandhon123@ufl.edu::f00b78e4-45ef-425b-b7b8-aa4373bb9d14" providerId="AD" clId="Web-{FAE08D90-5D0C-B16A-2FE5-BF823380ED45}" dt="2020-12-01T03:43:30.958" v="217" actId="1076"/>
          <ac:spMkLst>
            <pc:docMk/>
            <pc:sldMk cId="0" sldId="267"/>
            <ac:spMk id="244" creationId="{00000000-0000-0000-0000-000000000000}"/>
          </ac:spMkLst>
        </pc:spChg>
      </pc:sldChg>
      <pc:sldChg chg="modSp">
        <pc:chgData name="Sweeney,Brandhon M" userId="S::brandhon123@ufl.edu::f00b78e4-45ef-425b-b7b8-aa4373bb9d14" providerId="AD" clId="Web-{FAE08D90-5D0C-B16A-2FE5-BF823380ED45}" dt="2020-12-01T03:52:27.737" v="259" actId="20577"/>
        <pc:sldMkLst>
          <pc:docMk/>
          <pc:sldMk cId="0" sldId="268"/>
        </pc:sldMkLst>
        <pc:spChg chg="mod">
          <ac:chgData name="Sweeney,Brandhon M" userId="S::brandhon123@ufl.edu::f00b78e4-45ef-425b-b7b8-aa4373bb9d14" providerId="AD" clId="Web-{FAE08D90-5D0C-B16A-2FE5-BF823380ED45}" dt="2020-12-01T03:52:27.737" v="259" actId="20577"/>
          <ac:spMkLst>
            <pc:docMk/>
            <pc:sldMk cId="0" sldId="268"/>
            <ac:spMk id="250" creationId="{00000000-0000-0000-0000-000000000000}"/>
          </ac:spMkLst>
        </pc:spChg>
      </pc:sldChg>
      <pc:sldChg chg="modSp">
        <pc:chgData name="Sweeney,Brandhon M" userId="S::brandhon123@ufl.edu::f00b78e4-45ef-425b-b7b8-aa4373bb9d14" providerId="AD" clId="Web-{FAE08D90-5D0C-B16A-2FE5-BF823380ED45}" dt="2020-12-01T04:06:39.072" v="323" actId="20577"/>
        <pc:sldMkLst>
          <pc:docMk/>
          <pc:sldMk cId="0" sldId="269"/>
        </pc:sldMkLst>
        <pc:spChg chg="mod">
          <ac:chgData name="Sweeney,Brandhon M" userId="S::brandhon123@ufl.edu::f00b78e4-45ef-425b-b7b8-aa4373bb9d14" providerId="AD" clId="Web-{FAE08D90-5D0C-B16A-2FE5-BF823380ED45}" dt="2020-12-01T04:06:39.072" v="323" actId="20577"/>
          <ac:spMkLst>
            <pc:docMk/>
            <pc:sldMk cId="0" sldId="269"/>
            <ac:spMk id="256" creationId="{00000000-0000-0000-0000-000000000000}"/>
          </ac:spMkLst>
        </pc:spChg>
      </pc:sldChg>
      <pc:sldChg chg="modSp">
        <pc:chgData name="Sweeney,Brandhon M" userId="S::brandhon123@ufl.edu::f00b78e4-45ef-425b-b7b8-aa4373bb9d14" providerId="AD" clId="Web-{FAE08D90-5D0C-B16A-2FE5-BF823380ED45}" dt="2020-12-01T04:12:29.159" v="434" actId="20577"/>
        <pc:sldMkLst>
          <pc:docMk/>
          <pc:sldMk cId="0" sldId="270"/>
        </pc:sldMkLst>
        <pc:spChg chg="mod">
          <ac:chgData name="Sweeney,Brandhon M" userId="S::brandhon123@ufl.edu::f00b78e4-45ef-425b-b7b8-aa4373bb9d14" providerId="AD" clId="Web-{FAE08D90-5D0C-B16A-2FE5-BF823380ED45}" dt="2020-12-01T04:12:29.159" v="434" actId="20577"/>
          <ac:spMkLst>
            <pc:docMk/>
            <pc:sldMk cId="0" sldId="270"/>
            <ac:spMk id="262" creationId="{00000000-0000-0000-0000-000000000000}"/>
          </ac:spMkLst>
        </pc:spChg>
      </pc:sldChg>
      <pc:sldChg chg="addSp modSp add replId">
        <pc:chgData name="Sweeney,Brandhon M" userId="S::brandhon123@ufl.edu::f00b78e4-45ef-425b-b7b8-aa4373bb9d14" providerId="AD" clId="Web-{FAE08D90-5D0C-B16A-2FE5-BF823380ED45}" dt="2020-12-01T03:23:09.271" v="207" actId="1076"/>
        <pc:sldMkLst>
          <pc:docMk/>
          <pc:sldMk cId="2630232734" sldId="296"/>
        </pc:sldMkLst>
        <pc:spChg chg="mod">
          <ac:chgData name="Sweeney,Brandhon M" userId="S::brandhon123@ufl.edu::f00b78e4-45ef-425b-b7b8-aa4373bb9d14" providerId="AD" clId="Web-{FAE08D90-5D0C-B16A-2FE5-BF823380ED45}" dt="2020-12-01T03:22:49.474" v="202" actId="14100"/>
          <ac:spMkLst>
            <pc:docMk/>
            <pc:sldMk cId="2630232734" sldId="296"/>
            <ac:spMk id="153" creationId="{00000000-0000-0000-0000-000000000000}"/>
          </ac:spMkLst>
        </pc:spChg>
        <pc:picChg chg="add mod">
          <ac:chgData name="Sweeney,Brandhon M" userId="S::brandhon123@ufl.edu::f00b78e4-45ef-425b-b7b8-aa4373bb9d14" providerId="AD" clId="Web-{FAE08D90-5D0C-B16A-2FE5-BF823380ED45}" dt="2020-12-01T03:23:09.271" v="207" actId="1076"/>
          <ac:picMkLst>
            <pc:docMk/>
            <pc:sldMk cId="2630232734" sldId="296"/>
            <ac:picMk id="2" creationId="{54643865-27DE-4CEC-AAFD-74FA12B5D644}"/>
          </ac:picMkLst>
        </pc:picChg>
      </pc:sldChg>
      <pc:sldChg chg="modSp add replId">
        <pc:chgData name="Sweeney,Brandhon M" userId="S::brandhon123@ufl.edu::f00b78e4-45ef-425b-b7b8-aa4373bb9d14" providerId="AD" clId="Web-{FAE08D90-5D0C-B16A-2FE5-BF823380ED45}" dt="2020-12-01T02:59:11.360" v="126" actId="20577"/>
        <pc:sldMkLst>
          <pc:docMk/>
          <pc:sldMk cId="562117110" sldId="297"/>
        </pc:sldMkLst>
        <pc:spChg chg="mod">
          <ac:chgData name="Sweeney,Brandhon M" userId="S::brandhon123@ufl.edu::f00b78e4-45ef-425b-b7b8-aa4373bb9d14" providerId="AD" clId="Web-{FAE08D90-5D0C-B16A-2FE5-BF823380ED45}" dt="2020-12-01T02:59:11.360" v="126" actId="20577"/>
          <ac:spMkLst>
            <pc:docMk/>
            <pc:sldMk cId="562117110" sldId="297"/>
            <ac:spMk id="153" creationId="{00000000-0000-0000-0000-000000000000}"/>
          </ac:spMkLst>
        </pc:spChg>
      </pc:sldChg>
      <pc:sldChg chg="modSp add replId">
        <pc:chgData name="Sweeney,Brandhon M" userId="S::brandhon123@ufl.edu::f00b78e4-45ef-425b-b7b8-aa4373bb9d14" providerId="AD" clId="Web-{FAE08D90-5D0C-B16A-2FE5-BF823380ED45}" dt="2020-12-01T03:02:11.771" v="141" actId="20577"/>
        <pc:sldMkLst>
          <pc:docMk/>
          <pc:sldMk cId="3048729145" sldId="298"/>
        </pc:sldMkLst>
        <pc:spChg chg="mod">
          <ac:chgData name="Sweeney,Brandhon M" userId="S::brandhon123@ufl.edu::f00b78e4-45ef-425b-b7b8-aa4373bb9d14" providerId="AD" clId="Web-{FAE08D90-5D0C-B16A-2FE5-BF823380ED45}" dt="2020-12-01T03:02:11.771" v="141" actId="20577"/>
          <ac:spMkLst>
            <pc:docMk/>
            <pc:sldMk cId="3048729145" sldId="298"/>
            <ac:spMk id="153" creationId="{00000000-0000-0000-0000-000000000000}"/>
          </ac:spMkLst>
        </pc:spChg>
      </pc:sldChg>
      <pc:sldChg chg="modSp add replId">
        <pc:chgData name="Sweeney,Brandhon M" userId="S::brandhon123@ufl.edu::f00b78e4-45ef-425b-b7b8-aa4373bb9d14" providerId="AD" clId="Web-{FAE08D90-5D0C-B16A-2FE5-BF823380ED45}" dt="2020-12-01T03:07:17.216" v="173" actId="20577"/>
        <pc:sldMkLst>
          <pc:docMk/>
          <pc:sldMk cId="4143448691" sldId="299"/>
        </pc:sldMkLst>
        <pc:spChg chg="mod">
          <ac:chgData name="Sweeney,Brandhon M" userId="S::brandhon123@ufl.edu::f00b78e4-45ef-425b-b7b8-aa4373bb9d14" providerId="AD" clId="Web-{FAE08D90-5D0C-B16A-2FE5-BF823380ED45}" dt="2020-12-01T03:07:17.216" v="173" actId="20577"/>
          <ac:spMkLst>
            <pc:docMk/>
            <pc:sldMk cId="4143448691" sldId="299"/>
            <ac:spMk id="159" creationId="{00000000-0000-0000-0000-000000000000}"/>
          </ac:spMkLst>
        </pc:spChg>
      </pc:sldChg>
      <pc:sldChg chg="modSp add replId">
        <pc:chgData name="Sweeney,Brandhon M" userId="S::brandhon123@ufl.edu::f00b78e4-45ef-425b-b7b8-aa4373bb9d14" providerId="AD" clId="Web-{FAE08D90-5D0C-B16A-2FE5-BF823380ED45}" dt="2020-12-01T03:08:08.108" v="182" actId="20577"/>
        <pc:sldMkLst>
          <pc:docMk/>
          <pc:sldMk cId="1662913978" sldId="300"/>
        </pc:sldMkLst>
        <pc:spChg chg="mod">
          <ac:chgData name="Sweeney,Brandhon M" userId="S::brandhon123@ufl.edu::f00b78e4-45ef-425b-b7b8-aa4373bb9d14" providerId="AD" clId="Web-{FAE08D90-5D0C-B16A-2FE5-BF823380ED45}" dt="2020-12-01T03:08:08.108" v="182" actId="20577"/>
          <ac:spMkLst>
            <pc:docMk/>
            <pc:sldMk cId="1662913978" sldId="300"/>
            <ac:spMk id="159" creationId="{00000000-0000-0000-0000-000000000000}"/>
          </ac:spMkLst>
        </pc:spChg>
      </pc:sldChg>
      <pc:sldChg chg="modSp add replId">
        <pc:chgData name="Sweeney,Brandhon M" userId="S::brandhon123@ufl.edu::f00b78e4-45ef-425b-b7b8-aa4373bb9d14" providerId="AD" clId="Web-{FAE08D90-5D0C-B16A-2FE5-BF823380ED45}" dt="2020-12-01T03:57:46.839" v="290" actId="14100"/>
        <pc:sldMkLst>
          <pc:docMk/>
          <pc:sldMk cId="331291817" sldId="301"/>
        </pc:sldMkLst>
        <pc:spChg chg="mod">
          <ac:chgData name="Sweeney,Brandhon M" userId="S::brandhon123@ufl.edu::f00b78e4-45ef-425b-b7b8-aa4373bb9d14" providerId="AD" clId="Web-{FAE08D90-5D0C-B16A-2FE5-BF823380ED45}" dt="2020-12-01T03:57:46.839" v="290" actId="14100"/>
          <ac:spMkLst>
            <pc:docMk/>
            <pc:sldMk cId="331291817" sldId="301"/>
            <ac:spMk id="250" creationId="{00000000-0000-0000-0000-000000000000}"/>
          </ac:spMkLst>
        </pc:spChg>
      </pc:sldChg>
      <pc:sldChg chg="addSp modSp add replId">
        <pc:chgData name="Sweeney,Brandhon M" userId="S::brandhon123@ufl.edu::f00b78e4-45ef-425b-b7b8-aa4373bb9d14" providerId="AD" clId="Web-{FAE08D90-5D0C-B16A-2FE5-BF823380ED45}" dt="2020-12-01T03:56:39.369" v="276" actId="1076"/>
        <pc:sldMkLst>
          <pc:docMk/>
          <pc:sldMk cId="4096823933" sldId="302"/>
        </pc:sldMkLst>
        <pc:spChg chg="mod">
          <ac:chgData name="Sweeney,Brandhon M" userId="S::brandhon123@ufl.edu::f00b78e4-45ef-425b-b7b8-aa4373bb9d14" providerId="AD" clId="Web-{FAE08D90-5D0C-B16A-2FE5-BF823380ED45}" dt="2020-12-01T03:56:24.228" v="274" actId="20577"/>
          <ac:spMkLst>
            <pc:docMk/>
            <pc:sldMk cId="4096823933" sldId="302"/>
            <ac:spMk id="250" creationId="{00000000-0000-0000-0000-000000000000}"/>
          </ac:spMkLst>
        </pc:spChg>
        <pc:picChg chg="add mod">
          <ac:chgData name="Sweeney,Brandhon M" userId="S::brandhon123@ufl.edu::f00b78e4-45ef-425b-b7b8-aa4373bb9d14" providerId="AD" clId="Web-{FAE08D90-5D0C-B16A-2FE5-BF823380ED45}" dt="2020-12-01T03:56:39.369" v="276" actId="1076"/>
          <ac:picMkLst>
            <pc:docMk/>
            <pc:sldMk cId="4096823933" sldId="302"/>
            <ac:picMk id="2" creationId="{A1542BAF-C636-4290-838B-618139CC2827}"/>
          </ac:picMkLst>
        </pc:picChg>
      </pc:sldChg>
      <pc:sldChg chg="modSp add replId">
        <pc:chgData name="Sweeney,Brandhon M" userId="S::brandhon123@ufl.edu::f00b78e4-45ef-425b-b7b8-aa4373bb9d14" providerId="AD" clId="Web-{FAE08D90-5D0C-B16A-2FE5-BF823380ED45}" dt="2020-12-01T04:06:31.150" v="320" actId="20577"/>
        <pc:sldMkLst>
          <pc:docMk/>
          <pc:sldMk cId="722466740" sldId="303"/>
        </pc:sldMkLst>
        <pc:spChg chg="mod">
          <ac:chgData name="Sweeney,Brandhon M" userId="S::brandhon123@ufl.edu::f00b78e4-45ef-425b-b7b8-aa4373bb9d14" providerId="AD" clId="Web-{FAE08D90-5D0C-B16A-2FE5-BF823380ED45}" dt="2020-12-01T04:06:31.150" v="320" actId="20577"/>
          <ac:spMkLst>
            <pc:docMk/>
            <pc:sldMk cId="722466740" sldId="303"/>
            <ac:spMk id="256" creationId="{00000000-0000-0000-0000-000000000000}"/>
          </ac:spMkLst>
        </pc:spChg>
      </pc:sldChg>
      <pc:sldChg chg="modSp add replId">
        <pc:chgData name="Sweeney,Brandhon M" userId="S::brandhon123@ufl.edu::f00b78e4-45ef-425b-b7b8-aa4373bb9d14" providerId="AD" clId="Web-{FAE08D90-5D0C-B16A-2FE5-BF823380ED45}" dt="2020-12-01T04:08:54.794" v="378" actId="20577"/>
        <pc:sldMkLst>
          <pc:docMk/>
          <pc:sldMk cId="3801392600" sldId="304"/>
        </pc:sldMkLst>
        <pc:spChg chg="mod">
          <ac:chgData name="Sweeney,Brandhon M" userId="S::brandhon123@ufl.edu::f00b78e4-45ef-425b-b7b8-aa4373bb9d14" providerId="AD" clId="Web-{FAE08D90-5D0C-B16A-2FE5-BF823380ED45}" dt="2020-12-01T04:08:54.794" v="378" actId="20577"/>
          <ac:spMkLst>
            <pc:docMk/>
            <pc:sldMk cId="3801392600" sldId="304"/>
            <ac:spMk id="256" creationId="{00000000-0000-0000-0000-000000000000}"/>
          </ac:spMkLst>
        </pc:spChg>
      </pc:sldChg>
      <pc:sldChg chg="modSp add replId">
        <pc:chgData name="Sweeney,Brandhon M" userId="S::brandhon123@ufl.edu::f00b78e4-45ef-425b-b7b8-aa4373bb9d14" providerId="AD" clId="Web-{FAE08D90-5D0C-B16A-2FE5-BF823380ED45}" dt="2020-12-01T04:09:33.201" v="392" actId="20577"/>
        <pc:sldMkLst>
          <pc:docMk/>
          <pc:sldMk cId="2885410453" sldId="305"/>
        </pc:sldMkLst>
        <pc:spChg chg="mod">
          <ac:chgData name="Sweeney,Brandhon M" userId="S::brandhon123@ufl.edu::f00b78e4-45ef-425b-b7b8-aa4373bb9d14" providerId="AD" clId="Web-{FAE08D90-5D0C-B16A-2FE5-BF823380ED45}" dt="2020-12-01T04:09:33.201" v="392" actId="20577"/>
          <ac:spMkLst>
            <pc:docMk/>
            <pc:sldMk cId="2885410453" sldId="305"/>
            <ac:spMk id="256" creationId="{00000000-0000-0000-0000-000000000000}"/>
          </ac:spMkLst>
        </pc:spChg>
      </pc:sldChg>
    </pc:docChg>
  </pc:docChgLst>
  <pc:docChgLst>
    <pc:chgData name="Sweeney,Brandhon M" userId="S::brandhon123@ufl.edu::f00b78e4-45ef-425b-b7b8-aa4373bb9d14" providerId="AD" clId="Web-{97C1AE09-9997-89FC-F27C-6DEC20B27E71}"/>
    <pc:docChg chg="addSld delSld modSld">
      <pc:chgData name="Sweeney,Brandhon M" userId="S::brandhon123@ufl.edu::f00b78e4-45ef-425b-b7b8-aa4373bb9d14" providerId="AD" clId="Web-{97C1AE09-9997-89FC-F27C-6DEC20B27E71}" dt="2020-12-02T14:56:54.246" v="535" actId="20577"/>
      <pc:docMkLst>
        <pc:docMk/>
      </pc:docMkLst>
      <pc:sldChg chg="add del">
        <pc:chgData name="Sweeney,Brandhon M" userId="S::brandhon123@ufl.edu::f00b78e4-45ef-425b-b7b8-aa4373bb9d14" providerId="AD" clId="Web-{97C1AE09-9997-89FC-F27C-6DEC20B27E71}" dt="2020-12-01T18:07:01.179" v="98"/>
        <pc:sldMkLst>
          <pc:docMk/>
          <pc:sldMk cId="0" sldId="257"/>
        </pc:sldMkLst>
      </pc:sldChg>
      <pc:sldChg chg="modSp">
        <pc:chgData name="Sweeney,Brandhon M" userId="S::brandhon123@ufl.edu::f00b78e4-45ef-425b-b7b8-aa4373bb9d14" providerId="AD" clId="Web-{97C1AE09-9997-89FC-F27C-6DEC20B27E71}" dt="2020-12-02T00:16:21.345" v="491" actId="20577"/>
        <pc:sldMkLst>
          <pc:docMk/>
          <pc:sldMk cId="0" sldId="258"/>
        </pc:sldMkLst>
        <pc:spChg chg="mod">
          <ac:chgData name="Sweeney,Brandhon M" userId="S::brandhon123@ufl.edu::f00b78e4-45ef-425b-b7b8-aa4373bb9d14" providerId="AD" clId="Web-{97C1AE09-9997-89FC-F27C-6DEC20B27E71}" dt="2020-12-02T00:16:21.345" v="491" actId="20577"/>
          <ac:spMkLst>
            <pc:docMk/>
            <pc:sldMk cId="0" sldId="258"/>
            <ac:spMk id="147" creationId="{00000000-0000-0000-0000-000000000000}"/>
          </ac:spMkLst>
        </pc:spChg>
      </pc:sldChg>
      <pc:sldChg chg="del">
        <pc:chgData name="Sweeney,Brandhon M" userId="S::brandhon123@ufl.edu::f00b78e4-45ef-425b-b7b8-aa4373bb9d14" providerId="AD" clId="Web-{97C1AE09-9997-89FC-F27C-6DEC20B27E71}" dt="2020-12-01T17:51:10.345" v="29"/>
        <pc:sldMkLst>
          <pc:docMk/>
          <pc:sldMk cId="0" sldId="260"/>
        </pc:sldMkLst>
      </pc:sldChg>
      <pc:sldChg chg="modSp">
        <pc:chgData name="Sweeney,Brandhon M" userId="S::brandhon123@ufl.edu::f00b78e4-45ef-425b-b7b8-aa4373bb9d14" providerId="AD" clId="Web-{97C1AE09-9997-89FC-F27C-6DEC20B27E71}" dt="2020-12-01T17:58:53.653" v="57" actId="14100"/>
        <pc:sldMkLst>
          <pc:docMk/>
          <pc:sldMk cId="0" sldId="267"/>
        </pc:sldMkLst>
        <pc:spChg chg="mod">
          <ac:chgData name="Sweeney,Brandhon M" userId="S::brandhon123@ufl.edu::f00b78e4-45ef-425b-b7b8-aa4373bb9d14" providerId="AD" clId="Web-{97C1AE09-9997-89FC-F27C-6DEC20B27E71}" dt="2020-12-01T17:58:53.653" v="57" actId="14100"/>
          <ac:spMkLst>
            <pc:docMk/>
            <pc:sldMk cId="0" sldId="267"/>
            <ac:spMk id="244" creationId="{00000000-0000-0000-0000-000000000000}"/>
          </ac:spMkLst>
        </pc:spChg>
      </pc:sldChg>
      <pc:sldChg chg="modSp">
        <pc:chgData name="Sweeney,Brandhon M" userId="S::brandhon123@ufl.edu::f00b78e4-45ef-425b-b7b8-aa4373bb9d14" providerId="AD" clId="Web-{97C1AE09-9997-89FC-F27C-6DEC20B27E71}" dt="2020-12-01T18:06:20.069" v="97" actId="20577"/>
        <pc:sldMkLst>
          <pc:docMk/>
          <pc:sldMk cId="0" sldId="269"/>
        </pc:sldMkLst>
        <pc:spChg chg="mod">
          <ac:chgData name="Sweeney,Brandhon M" userId="S::brandhon123@ufl.edu::f00b78e4-45ef-425b-b7b8-aa4373bb9d14" providerId="AD" clId="Web-{97C1AE09-9997-89FC-F27C-6DEC20B27E71}" dt="2020-12-01T18:06:20.069" v="97" actId="20577"/>
          <ac:spMkLst>
            <pc:docMk/>
            <pc:sldMk cId="0" sldId="269"/>
            <ac:spMk id="256" creationId="{00000000-0000-0000-0000-000000000000}"/>
          </ac:spMkLst>
        </pc:spChg>
      </pc:sldChg>
      <pc:sldChg chg="modSp">
        <pc:chgData name="Sweeney,Brandhon M" userId="S::brandhon123@ufl.edu::f00b78e4-45ef-425b-b7b8-aa4373bb9d14" providerId="AD" clId="Web-{97C1AE09-9997-89FC-F27C-6DEC20B27E71}" dt="2020-12-01T18:11:59.217" v="270" actId="20577"/>
        <pc:sldMkLst>
          <pc:docMk/>
          <pc:sldMk cId="0" sldId="271"/>
        </pc:sldMkLst>
        <pc:spChg chg="mod">
          <ac:chgData name="Sweeney,Brandhon M" userId="S::brandhon123@ufl.edu::f00b78e4-45ef-425b-b7b8-aa4373bb9d14" providerId="AD" clId="Web-{97C1AE09-9997-89FC-F27C-6DEC20B27E71}" dt="2020-12-01T18:11:59.217" v="270" actId="20577"/>
          <ac:spMkLst>
            <pc:docMk/>
            <pc:sldMk cId="0" sldId="271"/>
            <ac:spMk id="268" creationId="{00000000-0000-0000-0000-000000000000}"/>
          </ac:spMkLst>
        </pc:spChg>
      </pc:sldChg>
      <pc:sldChg chg="modSp">
        <pc:chgData name="Sweeney,Brandhon M" userId="S::brandhon123@ufl.edu::f00b78e4-45ef-425b-b7b8-aa4373bb9d14" providerId="AD" clId="Web-{97C1AE09-9997-89FC-F27C-6DEC20B27E71}" dt="2020-12-02T01:48:03.746" v="531" actId="20577"/>
        <pc:sldMkLst>
          <pc:docMk/>
          <pc:sldMk cId="1833676509" sldId="295"/>
        </pc:sldMkLst>
        <pc:spChg chg="mod">
          <ac:chgData name="Sweeney,Brandhon M" userId="S::brandhon123@ufl.edu::f00b78e4-45ef-425b-b7b8-aa4373bb9d14" providerId="AD" clId="Web-{97C1AE09-9997-89FC-F27C-6DEC20B27E71}" dt="2020-12-02T01:48:03.746" v="531" actId="20577"/>
          <ac:spMkLst>
            <pc:docMk/>
            <pc:sldMk cId="1833676509" sldId="295"/>
            <ac:spMk id="280" creationId="{00000000-0000-0000-0000-000000000000}"/>
          </ac:spMkLst>
        </pc:spChg>
      </pc:sldChg>
      <pc:sldChg chg="addSp modSp">
        <pc:chgData name="Sweeney,Brandhon M" userId="S::brandhon123@ufl.edu::f00b78e4-45ef-425b-b7b8-aa4373bb9d14" providerId="AD" clId="Web-{97C1AE09-9997-89FC-F27C-6DEC20B27E71}" dt="2020-12-01T17:57:50.526" v="56" actId="14100"/>
        <pc:sldMkLst>
          <pc:docMk/>
          <pc:sldMk cId="562117110" sldId="297"/>
        </pc:sldMkLst>
        <pc:spChg chg="mod">
          <ac:chgData name="Sweeney,Brandhon M" userId="S::brandhon123@ufl.edu::f00b78e4-45ef-425b-b7b8-aa4373bb9d14" providerId="AD" clId="Web-{97C1AE09-9997-89FC-F27C-6DEC20B27E71}" dt="2020-12-01T17:56:17.102" v="49" actId="14100"/>
          <ac:spMkLst>
            <pc:docMk/>
            <pc:sldMk cId="562117110" sldId="297"/>
            <ac:spMk id="153" creationId="{00000000-0000-0000-0000-000000000000}"/>
          </ac:spMkLst>
        </pc:spChg>
        <pc:picChg chg="add mod">
          <ac:chgData name="Sweeney,Brandhon M" userId="S::brandhon123@ufl.edu::f00b78e4-45ef-425b-b7b8-aa4373bb9d14" providerId="AD" clId="Web-{97C1AE09-9997-89FC-F27C-6DEC20B27E71}" dt="2020-12-01T17:56:24.524" v="53" actId="1076"/>
          <ac:picMkLst>
            <pc:docMk/>
            <pc:sldMk cId="562117110" sldId="297"/>
            <ac:picMk id="2" creationId="{1DDCD71D-9149-4C0B-9E85-6F1033D6CDB2}"/>
          </ac:picMkLst>
        </pc:picChg>
        <pc:picChg chg="add mod">
          <ac:chgData name="Sweeney,Brandhon M" userId="S::brandhon123@ufl.edu::f00b78e4-45ef-425b-b7b8-aa4373bb9d14" providerId="AD" clId="Web-{97C1AE09-9997-89FC-F27C-6DEC20B27E71}" dt="2020-12-01T17:57:50.526" v="56" actId="14100"/>
          <ac:picMkLst>
            <pc:docMk/>
            <pc:sldMk cId="562117110" sldId="297"/>
            <ac:picMk id="3" creationId="{3D59A0F8-1231-48B3-A7D0-E6377F1BE36F}"/>
          </ac:picMkLst>
        </pc:picChg>
      </pc:sldChg>
      <pc:sldChg chg="addSp modSp">
        <pc:chgData name="Sweeney,Brandhon M" userId="S::brandhon123@ufl.edu::f00b78e4-45ef-425b-b7b8-aa4373bb9d14" providerId="AD" clId="Web-{97C1AE09-9997-89FC-F27C-6DEC20B27E71}" dt="2020-12-01T17:43:36.929" v="6" actId="1076"/>
        <pc:sldMkLst>
          <pc:docMk/>
          <pc:sldMk cId="3048729145" sldId="298"/>
        </pc:sldMkLst>
        <pc:spChg chg="mod">
          <ac:chgData name="Sweeney,Brandhon M" userId="S::brandhon123@ufl.edu::f00b78e4-45ef-425b-b7b8-aa4373bb9d14" providerId="AD" clId="Web-{97C1AE09-9997-89FC-F27C-6DEC20B27E71}" dt="2020-12-01T17:42:49.100" v="3" actId="14100"/>
          <ac:spMkLst>
            <pc:docMk/>
            <pc:sldMk cId="3048729145" sldId="298"/>
            <ac:spMk id="153" creationId="{00000000-0000-0000-0000-000000000000}"/>
          </ac:spMkLst>
        </pc:spChg>
        <pc:picChg chg="add mod">
          <ac:chgData name="Sweeney,Brandhon M" userId="S::brandhon123@ufl.edu::f00b78e4-45ef-425b-b7b8-aa4373bb9d14" providerId="AD" clId="Web-{97C1AE09-9997-89FC-F27C-6DEC20B27E71}" dt="2020-12-01T17:42:54.210" v="4" actId="1076"/>
          <ac:picMkLst>
            <pc:docMk/>
            <pc:sldMk cId="3048729145" sldId="298"/>
            <ac:picMk id="2" creationId="{A51E9D24-A694-4EEC-8E85-4624D226EF80}"/>
          </ac:picMkLst>
        </pc:picChg>
        <pc:picChg chg="add mod">
          <ac:chgData name="Sweeney,Brandhon M" userId="S::brandhon123@ufl.edu::f00b78e4-45ef-425b-b7b8-aa4373bb9d14" providerId="AD" clId="Web-{97C1AE09-9997-89FC-F27C-6DEC20B27E71}" dt="2020-12-01T17:43:36.929" v="6" actId="1076"/>
          <ac:picMkLst>
            <pc:docMk/>
            <pc:sldMk cId="3048729145" sldId="298"/>
            <ac:picMk id="3" creationId="{7F9C1A91-85F9-4341-9A1C-4DAD341C0A2A}"/>
          </ac:picMkLst>
        </pc:picChg>
      </pc:sldChg>
      <pc:sldChg chg="addSp modSp">
        <pc:chgData name="Sweeney,Brandhon M" userId="S::brandhon123@ufl.edu::f00b78e4-45ef-425b-b7b8-aa4373bb9d14" providerId="AD" clId="Web-{97C1AE09-9997-89FC-F27C-6DEC20B27E71}" dt="2020-12-02T14:56:54.246" v="535" actId="20577"/>
        <pc:sldMkLst>
          <pc:docMk/>
          <pc:sldMk cId="4143448691" sldId="299"/>
        </pc:sldMkLst>
        <pc:spChg chg="mod">
          <ac:chgData name="Sweeney,Brandhon M" userId="S::brandhon123@ufl.edu::f00b78e4-45ef-425b-b7b8-aa4373bb9d14" providerId="AD" clId="Web-{97C1AE09-9997-89FC-F27C-6DEC20B27E71}" dt="2020-12-02T00:10:01.491" v="487" actId="20577"/>
          <ac:spMkLst>
            <pc:docMk/>
            <pc:sldMk cId="4143448691" sldId="299"/>
            <ac:spMk id="158" creationId="{00000000-0000-0000-0000-000000000000}"/>
          </ac:spMkLst>
        </pc:spChg>
        <pc:spChg chg="mod">
          <ac:chgData name="Sweeney,Brandhon M" userId="S::brandhon123@ufl.edu::f00b78e4-45ef-425b-b7b8-aa4373bb9d14" providerId="AD" clId="Web-{97C1AE09-9997-89FC-F27C-6DEC20B27E71}" dt="2020-12-02T14:56:54.246" v="535" actId="20577"/>
          <ac:spMkLst>
            <pc:docMk/>
            <pc:sldMk cId="4143448691" sldId="299"/>
            <ac:spMk id="159" creationId="{00000000-0000-0000-0000-000000000000}"/>
          </ac:spMkLst>
        </pc:spChg>
        <pc:picChg chg="add mod">
          <ac:chgData name="Sweeney,Brandhon M" userId="S::brandhon123@ufl.edu::f00b78e4-45ef-425b-b7b8-aa4373bb9d14" providerId="AD" clId="Web-{97C1AE09-9997-89FC-F27C-6DEC20B27E71}" dt="2020-12-01T17:52:41.926" v="48" actId="1076"/>
          <ac:picMkLst>
            <pc:docMk/>
            <pc:sldMk cId="4143448691" sldId="299"/>
            <ac:picMk id="2" creationId="{4FEA944F-EEC6-48AC-97C1-9957835A03DB}"/>
          </ac:picMkLst>
        </pc:picChg>
        <pc:picChg chg="add mod">
          <ac:chgData name="Sweeney,Brandhon M" userId="S::brandhon123@ufl.edu::f00b78e4-45ef-425b-b7b8-aa4373bb9d14" providerId="AD" clId="Web-{97C1AE09-9997-89FC-F27C-6DEC20B27E71}" dt="2020-12-01T17:52:37.035" v="47" actId="1076"/>
          <ac:picMkLst>
            <pc:docMk/>
            <pc:sldMk cId="4143448691" sldId="299"/>
            <ac:picMk id="3" creationId="{C5E78065-08C3-431B-BE7B-24FA0F706FC3}"/>
          </ac:picMkLst>
        </pc:picChg>
      </pc:sldChg>
      <pc:sldChg chg="modSp del">
        <pc:chgData name="Sweeney,Brandhon M" userId="S::brandhon123@ufl.edu::f00b78e4-45ef-425b-b7b8-aa4373bb9d14" providerId="AD" clId="Web-{97C1AE09-9997-89FC-F27C-6DEC20B27E71}" dt="2020-12-01T17:51:11.205" v="30"/>
        <pc:sldMkLst>
          <pc:docMk/>
          <pc:sldMk cId="1662913978" sldId="300"/>
        </pc:sldMkLst>
        <pc:spChg chg="mod">
          <ac:chgData name="Sweeney,Brandhon M" userId="S::brandhon123@ufl.edu::f00b78e4-45ef-425b-b7b8-aa4373bb9d14" providerId="AD" clId="Web-{97C1AE09-9997-89FC-F27C-6DEC20B27E71}" dt="2020-12-01T17:50:25.251" v="21" actId="20577"/>
          <ac:spMkLst>
            <pc:docMk/>
            <pc:sldMk cId="1662913978" sldId="300"/>
            <ac:spMk id="159" creationId="{00000000-0000-0000-0000-000000000000}"/>
          </ac:spMkLst>
        </pc:spChg>
      </pc:sldChg>
      <pc:sldChg chg="del">
        <pc:chgData name="Sweeney,Brandhon M" userId="S::brandhon123@ufl.edu::f00b78e4-45ef-425b-b7b8-aa4373bb9d14" providerId="AD" clId="Web-{97C1AE09-9997-89FC-F27C-6DEC20B27E71}" dt="2020-12-01T18:02:42.408" v="62"/>
        <pc:sldMkLst>
          <pc:docMk/>
          <pc:sldMk cId="722466740" sldId="303"/>
        </pc:sldMkLst>
      </pc:sldChg>
      <pc:sldChg chg="addSp modSp add del">
        <pc:chgData name="Sweeney,Brandhon M" userId="S::brandhon123@ufl.edu::f00b78e4-45ef-425b-b7b8-aa4373bb9d14" providerId="AD" clId="Web-{97C1AE09-9997-89FC-F27C-6DEC20B27E71}" dt="2020-12-01T18:05:54.271" v="88" actId="1076"/>
        <pc:sldMkLst>
          <pc:docMk/>
          <pc:sldMk cId="3801392600" sldId="304"/>
        </pc:sldMkLst>
        <pc:spChg chg="mod">
          <ac:chgData name="Sweeney,Brandhon M" userId="S::brandhon123@ufl.edu::f00b78e4-45ef-425b-b7b8-aa4373bb9d14" providerId="AD" clId="Web-{97C1AE09-9997-89FC-F27C-6DEC20B27E71}" dt="2020-12-01T18:05:39.193" v="83" actId="14100"/>
          <ac:spMkLst>
            <pc:docMk/>
            <pc:sldMk cId="3801392600" sldId="304"/>
            <ac:spMk id="256" creationId="{00000000-0000-0000-0000-000000000000}"/>
          </ac:spMkLst>
        </pc:spChg>
        <pc:picChg chg="add mod">
          <ac:chgData name="Sweeney,Brandhon M" userId="S::brandhon123@ufl.edu::f00b78e4-45ef-425b-b7b8-aa4373bb9d14" providerId="AD" clId="Web-{97C1AE09-9997-89FC-F27C-6DEC20B27E71}" dt="2020-12-01T18:05:54.271" v="88" actId="1076"/>
          <ac:picMkLst>
            <pc:docMk/>
            <pc:sldMk cId="3801392600" sldId="304"/>
            <ac:picMk id="2" creationId="{39D3F190-292C-4F6E-934C-B0C12874CCD1}"/>
          </ac:picMkLst>
        </pc:picChg>
      </pc:sldChg>
      <pc:sldChg chg="del">
        <pc:chgData name="Sweeney,Brandhon M" userId="S::brandhon123@ufl.edu::f00b78e4-45ef-425b-b7b8-aa4373bb9d14" providerId="AD" clId="Web-{97C1AE09-9997-89FC-F27C-6DEC20B27E71}" dt="2020-12-01T18:03:02.127" v="66"/>
        <pc:sldMkLst>
          <pc:docMk/>
          <pc:sldMk cId="2885410453" sldId="3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6361BE-C66C-43D5-A969-A6108DDE5A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CE6ED6-E059-41DE-93AA-9FFF9430CE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44BE1F-FB15-4E8A-B740-3008ACB42079}" type="datetimeFigureOut">
              <a:rPr lang="en-US" smtClean="0"/>
              <a:t>12/2/2020</a:t>
            </a:fld>
            <a:endParaRPr lang="en-US"/>
          </a:p>
        </p:txBody>
      </p:sp>
      <p:sp>
        <p:nvSpPr>
          <p:cNvPr id="4" name="Footer Placeholder 3">
            <a:extLst>
              <a:ext uri="{FF2B5EF4-FFF2-40B4-BE49-F238E27FC236}">
                <a16:creationId xmlns:a16="http://schemas.microsoft.com/office/drawing/2014/main" id="{0C379369-6D46-408D-8DF9-385F043311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2C60A-92C5-4FBA-B17A-255EE31274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553DD2-CFCD-4564-8FEE-2770BB6AFAA1}" type="slidenum">
              <a:rPr lang="en-US" smtClean="0"/>
              <a:t>‹#›</a:t>
            </a:fld>
            <a:endParaRPr lang="en-US"/>
          </a:p>
        </p:txBody>
      </p:sp>
    </p:spTree>
    <p:extLst>
      <p:ext uri="{BB962C8B-B14F-4D97-AF65-F5344CB8AC3E}">
        <p14:creationId xmlns:p14="http://schemas.microsoft.com/office/powerpoint/2010/main" val="4110846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36df5188e_1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36df5188e_1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78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36df5188e_1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36df5188e_1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9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d148c695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ad148c695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d148c695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d148c695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36df5188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36df5188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36df5188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36df5188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412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36df5188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36df5188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540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36df5188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a36df5188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36df5188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a36df5188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3112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a36df5188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a36df5188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d148c6950_1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d148c6950_1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36df5188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a36df5188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36df5188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a36df5188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36df518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36df518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36df5188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36df5188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77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d148c695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d148c695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d148c695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d148c695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29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d148c695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d148c695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52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d148c695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d148c695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933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d148c695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d148c695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022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d148c695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d148c695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36df5188e_1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36df5188e_1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hasCustomPrompt="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r>
              <a:rPr lang="en-US"/>
              <a:t>First</a:t>
            </a:r>
          </a:p>
          <a:p>
            <a:pPr lvl="1"/>
            <a:r>
              <a:rPr lang="en-US"/>
              <a:t>Second</a:t>
            </a:r>
          </a:p>
          <a:p>
            <a:pPr lvl="2"/>
            <a:r>
              <a:rPr lang="en-US"/>
              <a:t>Third</a:t>
            </a:r>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144150" y="807675"/>
            <a:ext cx="5797800" cy="24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Security in Approximate Computing and Approximate Computing for Security: Challenges and Opportunities</a:t>
            </a:r>
            <a:endParaRPr sz="3000"/>
          </a:p>
        </p:txBody>
      </p:sp>
      <p:sp>
        <p:nvSpPr>
          <p:cNvPr id="135" name="Google Shape;135;p13"/>
          <p:cNvSpPr txBox="1">
            <a:spLocks noGrp="1"/>
          </p:cNvSpPr>
          <p:nvPr>
            <p:ph type="subTitle" idx="1"/>
          </p:nvPr>
        </p:nvSpPr>
        <p:spPr>
          <a:xfrm>
            <a:off x="3518100" y="3521075"/>
            <a:ext cx="48150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Weiqiang Liu ,  Chongyan Gu ,  Máire O’Neill,  Gang Qu , Paolo Montuschi , And Fabrizio Lombardi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Security Threats in Approx. Computing:</a:t>
            </a:r>
            <a:endParaRPr/>
          </a:p>
          <a:p>
            <a:pPr marL="0" lvl="0" indent="0" algn="l" rtl="0">
              <a:spcBef>
                <a:spcPts val="0"/>
              </a:spcBef>
              <a:spcAft>
                <a:spcPts val="0"/>
              </a:spcAft>
              <a:buNone/>
            </a:pPr>
            <a:r>
              <a:rPr lang="en"/>
              <a:t>Approximate Arithmetic Circuits</a:t>
            </a:r>
            <a:endParaRPr/>
          </a:p>
        </p:txBody>
      </p:sp>
      <p:sp>
        <p:nvSpPr>
          <p:cNvPr id="205" name="Google Shape;205;p21"/>
          <p:cNvSpPr txBox="1">
            <a:spLocks noGrp="1"/>
          </p:cNvSpPr>
          <p:nvPr>
            <p:ph type="body" idx="1"/>
          </p:nvPr>
        </p:nvSpPr>
        <p:spPr>
          <a:xfrm>
            <a:off x="1297500" y="1567549"/>
            <a:ext cx="7038900" cy="1261813"/>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Malicious modification of registers</a:t>
            </a:r>
          </a:p>
          <a:p>
            <a:pPr lvl="1"/>
            <a:r>
              <a:rPr lang="en"/>
              <a:t>Force higher energy consumption through input manipulation</a:t>
            </a:r>
          </a:p>
          <a:p>
            <a:pPr lvl="0"/>
            <a:r>
              <a:rPr lang="en-US">
                <a:solidFill>
                  <a:schemeClr val="bg2">
                    <a:lumMod val="75000"/>
                  </a:schemeClr>
                </a:solidFill>
              </a:rPr>
              <a:t>Hardware Trojans</a:t>
            </a:r>
          </a:p>
          <a:p>
            <a:pPr lvl="0"/>
            <a:r>
              <a:rPr lang="en-US">
                <a:solidFill>
                  <a:schemeClr val="bg2">
                    <a:lumMod val="75000"/>
                  </a:schemeClr>
                </a:solidFill>
              </a:rPr>
              <a:t>Voltage scaling</a:t>
            </a:r>
          </a:p>
          <a:p>
            <a:pPr lvl="0"/>
            <a:r>
              <a:rPr lang="en-US">
                <a:solidFill>
                  <a:schemeClr val="bg2">
                    <a:lumMod val="75000"/>
                  </a:schemeClr>
                </a:solidFill>
              </a:rPr>
              <a:t>Reverse Engineering</a:t>
            </a:r>
          </a:p>
          <a:p>
            <a:pPr lvl="0"/>
            <a:endParaRPr lang="en-US"/>
          </a:p>
          <a:p>
            <a:pPr lvl="0"/>
            <a:endParaRPr/>
          </a:p>
        </p:txBody>
      </p:sp>
      <p:grpSp>
        <p:nvGrpSpPr>
          <p:cNvPr id="126" name="Group 125">
            <a:extLst>
              <a:ext uri="{FF2B5EF4-FFF2-40B4-BE49-F238E27FC236}">
                <a16:creationId xmlns:a16="http://schemas.microsoft.com/office/drawing/2014/main" id="{F6C8C4CC-8047-4943-B198-D193E5E6D038}"/>
              </a:ext>
            </a:extLst>
          </p:cNvPr>
          <p:cNvGrpSpPr/>
          <p:nvPr/>
        </p:nvGrpSpPr>
        <p:grpSpPr>
          <a:xfrm>
            <a:off x="197351" y="3012656"/>
            <a:ext cx="3955549" cy="1304930"/>
            <a:chOff x="197351" y="2266784"/>
            <a:chExt cx="3955549" cy="1304930"/>
          </a:xfrm>
        </p:grpSpPr>
        <p:sp>
          <p:nvSpPr>
            <p:cNvPr id="127" name="Google Shape;206;p21">
              <a:extLst>
                <a:ext uri="{FF2B5EF4-FFF2-40B4-BE49-F238E27FC236}">
                  <a16:creationId xmlns:a16="http://schemas.microsoft.com/office/drawing/2014/main" id="{65A04399-4252-45FD-8918-CA6FD279E884}"/>
                </a:ext>
              </a:extLst>
            </p:cNvPr>
            <p:cNvSpPr/>
            <p:nvPr/>
          </p:nvSpPr>
          <p:spPr>
            <a:xfrm>
              <a:off x="1019585" y="2522201"/>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100"/>
            </a:p>
          </p:txBody>
        </p:sp>
        <p:sp>
          <p:nvSpPr>
            <p:cNvPr id="128" name="Google Shape;207;p21">
              <a:extLst>
                <a:ext uri="{FF2B5EF4-FFF2-40B4-BE49-F238E27FC236}">
                  <a16:creationId xmlns:a16="http://schemas.microsoft.com/office/drawing/2014/main" id="{1419A5B8-A286-4841-9228-0FCB9A6CBED8}"/>
                </a:ext>
              </a:extLst>
            </p:cNvPr>
            <p:cNvSpPr/>
            <p:nvPr/>
          </p:nvSpPr>
          <p:spPr>
            <a:xfrm>
              <a:off x="1019585" y="291253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100"/>
            </a:p>
          </p:txBody>
        </p:sp>
        <p:sp>
          <p:nvSpPr>
            <p:cNvPr id="129" name="Google Shape;208;p21">
              <a:extLst>
                <a:ext uri="{FF2B5EF4-FFF2-40B4-BE49-F238E27FC236}">
                  <a16:creationId xmlns:a16="http://schemas.microsoft.com/office/drawing/2014/main" id="{6A229FE5-2A39-4574-99CA-DDAE2A34D6D0}"/>
                </a:ext>
              </a:extLst>
            </p:cNvPr>
            <p:cNvSpPr/>
            <p:nvPr/>
          </p:nvSpPr>
          <p:spPr>
            <a:xfrm>
              <a:off x="1727416" y="2682241"/>
              <a:ext cx="375487" cy="3754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130" name="Google Shape;209;p21">
              <a:extLst>
                <a:ext uri="{FF2B5EF4-FFF2-40B4-BE49-F238E27FC236}">
                  <a16:creationId xmlns:a16="http://schemas.microsoft.com/office/drawing/2014/main" id="{13E3EBC4-5256-43B4-83CC-25D5FCAC0422}"/>
                </a:ext>
              </a:extLst>
            </p:cNvPr>
            <p:cNvSpPr/>
            <p:nvPr/>
          </p:nvSpPr>
          <p:spPr>
            <a:xfrm>
              <a:off x="197351" y="2522201"/>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100"/>
            </a:p>
          </p:txBody>
        </p:sp>
        <p:sp>
          <p:nvSpPr>
            <p:cNvPr id="131" name="Google Shape;210;p21">
              <a:extLst>
                <a:ext uri="{FF2B5EF4-FFF2-40B4-BE49-F238E27FC236}">
                  <a16:creationId xmlns:a16="http://schemas.microsoft.com/office/drawing/2014/main" id="{E7930BCC-1BFB-40CF-A5EE-850012D74623}"/>
                </a:ext>
              </a:extLst>
            </p:cNvPr>
            <p:cNvSpPr/>
            <p:nvPr/>
          </p:nvSpPr>
          <p:spPr>
            <a:xfrm>
              <a:off x="197351" y="291253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100"/>
            </a:p>
          </p:txBody>
        </p:sp>
        <p:sp>
          <p:nvSpPr>
            <p:cNvPr id="132" name="Google Shape;211;p21">
              <a:extLst>
                <a:ext uri="{FF2B5EF4-FFF2-40B4-BE49-F238E27FC236}">
                  <a16:creationId xmlns:a16="http://schemas.microsoft.com/office/drawing/2014/main" id="{B00FC10E-E6F7-4746-B0ED-3C452B26B993}"/>
                </a:ext>
              </a:extLst>
            </p:cNvPr>
            <p:cNvSpPr/>
            <p:nvPr/>
          </p:nvSpPr>
          <p:spPr>
            <a:xfrm>
              <a:off x="2472351" y="2737649"/>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2;p21">
              <a:extLst>
                <a:ext uri="{FF2B5EF4-FFF2-40B4-BE49-F238E27FC236}">
                  <a16:creationId xmlns:a16="http://schemas.microsoft.com/office/drawing/2014/main" id="{EAB7C990-748D-4198-BA44-7A3E2B7122EB}"/>
                </a:ext>
              </a:extLst>
            </p:cNvPr>
            <p:cNvSpPr/>
            <p:nvPr/>
          </p:nvSpPr>
          <p:spPr>
            <a:xfrm>
              <a:off x="2472351" y="2284079"/>
              <a:ext cx="338384" cy="264671"/>
            </a:xfrm>
            <a:prstGeom prst="rect">
              <a:avLst/>
            </a:prstGeom>
            <a:solidFill>
              <a:schemeClr val="lt2"/>
            </a:solidFill>
            <a:ln w="19050" cap="flat" cmpd="sng">
              <a:solidFill>
                <a:srgbClr val="FF0000"/>
              </a:solidFill>
              <a:prstDash val="solid"/>
              <a:round/>
              <a:headEnd type="none" w="sm" len="sm"/>
              <a:tailEnd type="none" w="sm" len="sm"/>
            </a:ln>
            <a:effectLst>
              <a:glow rad="139700">
                <a:schemeClr val="accent6">
                  <a:satMod val="175000"/>
                  <a:alpha val="40000"/>
                </a:schemeClr>
              </a:glow>
            </a:effectLst>
          </p:spPr>
          <p:txBody>
            <a:bodyPr spcFirstLastPara="1" wrap="square" lIns="0" tIns="0" rIns="0" bIns="0" anchor="ctr" anchorCtr="0">
              <a:noAutofit/>
            </a:bodyPr>
            <a:lstStyle/>
            <a:p>
              <a:pPr marL="0" lvl="0" indent="0" algn="ctr" rtl="0">
                <a:spcBef>
                  <a:spcPts val="0"/>
                </a:spcBef>
                <a:spcAft>
                  <a:spcPts val="0"/>
                </a:spcAft>
                <a:buNone/>
              </a:pPr>
              <a:r>
                <a:rPr lang="en" sz="1100"/>
                <a:t>ECC</a:t>
              </a:r>
              <a:endParaRPr sz="1100"/>
            </a:p>
          </p:txBody>
        </p:sp>
        <p:sp>
          <p:nvSpPr>
            <p:cNvPr id="134" name="Google Shape;213;p21">
              <a:extLst>
                <a:ext uri="{FF2B5EF4-FFF2-40B4-BE49-F238E27FC236}">
                  <a16:creationId xmlns:a16="http://schemas.microsoft.com/office/drawing/2014/main" id="{FB134A18-4160-4F18-8A92-91FD731B5B62}"/>
                </a:ext>
              </a:extLst>
            </p:cNvPr>
            <p:cNvSpPr txBox="1"/>
            <p:nvPr/>
          </p:nvSpPr>
          <p:spPr>
            <a:xfrm>
              <a:off x="197351" y="3245451"/>
              <a:ext cx="606766"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Lato"/>
                  <a:ea typeface="Lato"/>
                  <a:cs typeface="Lato"/>
                  <a:sym typeface="Lato"/>
                </a:rPr>
                <a:t>Inputs</a:t>
              </a:r>
              <a:endParaRPr sz="900">
                <a:solidFill>
                  <a:srgbClr val="FFFFFF"/>
                </a:solidFill>
                <a:latin typeface="Lato"/>
                <a:ea typeface="Lato"/>
                <a:cs typeface="Lato"/>
                <a:sym typeface="Lato"/>
              </a:endParaRPr>
            </a:p>
          </p:txBody>
        </p:sp>
        <p:cxnSp>
          <p:nvCxnSpPr>
            <p:cNvPr id="135" name="Google Shape;214;p21">
              <a:extLst>
                <a:ext uri="{FF2B5EF4-FFF2-40B4-BE49-F238E27FC236}">
                  <a16:creationId xmlns:a16="http://schemas.microsoft.com/office/drawing/2014/main" id="{E7B780E2-40D5-4132-A994-681A9428350B}"/>
                </a:ext>
              </a:extLst>
            </p:cNvPr>
            <p:cNvCxnSpPr>
              <a:stCxn id="130" idx="3"/>
              <a:endCxn id="127" idx="1"/>
            </p:cNvCxnSpPr>
            <p:nvPr/>
          </p:nvCxnSpPr>
          <p:spPr>
            <a:xfrm>
              <a:off x="535735" y="2654537"/>
              <a:ext cx="483829" cy="0"/>
            </a:xfrm>
            <a:prstGeom prst="straightConnector1">
              <a:avLst/>
            </a:prstGeom>
            <a:noFill/>
            <a:ln w="9525" cap="flat" cmpd="sng">
              <a:solidFill>
                <a:schemeClr val="dk2"/>
              </a:solidFill>
              <a:prstDash val="solid"/>
              <a:round/>
              <a:headEnd type="none" w="med" len="med"/>
              <a:tailEnd type="triangle" w="med" len="med"/>
            </a:ln>
          </p:spPr>
        </p:cxnSp>
        <p:cxnSp>
          <p:nvCxnSpPr>
            <p:cNvPr id="136" name="Google Shape;215;p21">
              <a:extLst>
                <a:ext uri="{FF2B5EF4-FFF2-40B4-BE49-F238E27FC236}">
                  <a16:creationId xmlns:a16="http://schemas.microsoft.com/office/drawing/2014/main" id="{7F52D5F4-97BF-4FD7-B11F-706EB838EFC0}"/>
                </a:ext>
              </a:extLst>
            </p:cNvPr>
            <p:cNvCxnSpPr>
              <a:stCxn id="131" idx="3"/>
              <a:endCxn id="128" idx="1"/>
            </p:cNvCxnSpPr>
            <p:nvPr/>
          </p:nvCxnSpPr>
          <p:spPr>
            <a:xfrm>
              <a:off x="535735" y="3044865"/>
              <a:ext cx="483829" cy="0"/>
            </a:xfrm>
            <a:prstGeom prst="straightConnector1">
              <a:avLst/>
            </a:prstGeom>
            <a:noFill/>
            <a:ln w="9525" cap="flat" cmpd="sng">
              <a:solidFill>
                <a:schemeClr val="dk2"/>
              </a:solidFill>
              <a:prstDash val="solid"/>
              <a:round/>
              <a:headEnd type="none" w="med" len="med"/>
              <a:tailEnd type="triangle" w="med" len="med"/>
            </a:ln>
          </p:spPr>
        </p:cxnSp>
        <p:cxnSp>
          <p:nvCxnSpPr>
            <p:cNvPr id="137" name="Google Shape;216;p21">
              <a:extLst>
                <a:ext uri="{FF2B5EF4-FFF2-40B4-BE49-F238E27FC236}">
                  <a16:creationId xmlns:a16="http://schemas.microsoft.com/office/drawing/2014/main" id="{4799BC7B-0729-41FD-9E85-BDBF187C1101}"/>
                </a:ext>
              </a:extLst>
            </p:cNvPr>
            <p:cNvCxnSpPr>
              <a:stCxn id="127" idx="3"/>
              <a:endCxn id="129" idx="2"/>
            </p:cNvCxnSpPr>
            <p:nvPr/>
          </p:nvCxnSpPr>
          <p:spPr>
            <a:xfrm>
              <a:off x="1357968" y="2654537"/>
              <a:ext cx="369551" cy="215447"/>
            </a:xfrm>
            <a:prstGeom prst="bentConnector3">
              <a:avLst>
                <a:gd name="adj1" fmla="val 49986"/>
              </a:avLst>
            </a:prstGeom>
            <a:noFill/>
            <a:ln w="9525" cap="flat" cmpd="sng">
              <a:solidFill>
                <a:schemeClr val="dk2"/>
              </a:solidFill>
              <a:prstDash val="solid"/>
              <a:round/>
              <a:headEnd type="none" w="med" len="med"/>
              <a:tailEnd type="triangle" w="med" len="med"/>
            </a:ln>
          </p:spPr>
        </p:cxnSp>
        <p:cxnSp>
          <p:nvCxnSpPr>
            <p:cNvPr id="138" name="Google Shape;217;p21">
              <a:extLst>
                <a:ext uri="{FF2B5EF4-FFF2-40B4-BE49-F238E27FC236}">
                  <a16:creationId xmlns:a16="http://schemas.microsoft.com/office/drawing/2014/main" id="{0A0004DF-4F74-4B2D-9595-A3335ABEA2F2}"/>
                </a:ext>
              </a:extLst>
            </p:cNvPr>
            <p:cNvCxnSpPr>
              <a:stCxn id="128" idx="3"/>
              <a:endCxn id="129" idx="2"/>
            </p:cNvCxnSpPr>
            <p:nvPr/>
          </p:nvCxnSpPr>
          <p:spPr>
            <a:xfrm rot="10800000" flipH="1">
              <a:off x="1357968" y="2869984"/>
              <a:ext cx="369551" cy="174881"/>
            </a:xfrm>
            <a:prstGeom prst="bentConnector3">
              <a:avLst>
                <a:gd name="adj1" fmla="val 49986"/>
              </a:avLst>
            </a:prstGeom>
            <a:noFill/>
            <a:ln w="9525" cap="flat" cmpd="sng">
              <a:solidFill>
                <a:schemeClr val="dk2"/>
              </a:solidFill>
              <a:prstDash val="solid"/>
              <a:round/>
              <a:headEnd type="none" w="med" len="med"/>
              <a:tailEnd type="triangle" w="med" len="med"/>
            </a:ln>
          </p:spPr>
        </p:cxnSp>
        <p:cxnSp>
          <p:nvCxnSpPr>
            <p:cNvPr id="139" name="Google Shape;218;p21">
              <a:extLst>
                <a:ext uri="{FF2B5EF4-FFF2-40B4-BE49-F238E27FC236}">
                  <a16:creationId xmlns:a16="http://schemas.microsoft.com/office/drawing/2014/main" id="{CD04A3F8-916D-49B2-8D89-8CA28BECCC12}"/>
                </a:ext>
              </a:extLst>
            </p:cNvPr>
            <p:cNvCxnSpPr>
              <a:stCxn id="129" idx="6"/>
              <a:endCxn id="132" idx="1"/>
            </p:cNvCxnSpPr>
            <p:nvPr/>
          </p:nvCxnSpPr>
          <p:spPr>
            <a:xfrm>
              <a:off x="2102903" y="2869984"/>
              <a:ext cx="369551" cy="0"/>
            </a:xfrm>
            <a:prstGeom prst="straightConnector1">
              <a:avLst/>
            </a:prstGeom>
            <a:noFill/>
            <a:ln w="9525" cap="flat" cmpd="sng">
              <a:solidFill>
                <a:schemeClr val="dk2"/>
              </a:solidFill>
              <a:prstDash val="solid"/>
              <a:round/>
              <a:headEnd type="none" w="med" len="med"/>
              <a:tailEnd type="triangle" w="med" len="med"/>
            </a:ln>
          </p:spPr>
        </p:cxnSp>
        <p:cxnSp>
          <p:nvCxnSpPr>
            <p:cNvPr id="140" name="Google Shape;219;p21">
              <a:extLst>
                <a:ext uri="{FF2B5EF4-FFF2-40B4-BE49-F238E27FC236}">
                  <a16:creationId xmlns:a16="http://schemas.microsoft.com/office/drawing/2014/main" id="{48433D6D-B787-4908-A6B8-FE40DC52A09E}"/>
                </a:ext>
              </a:extLst>
            </p:cNvPr>
            <p:cNvCxnSpPr>
              <a:stCxn id="133" idx="2"/>
              <a:endCxn id="132" idx="0"/>
            </p:cNvCxnSpPr>
            <p:nvPr/>
          </p:nvCxnSpPr>
          <p:spPr>
            <a:xfrm>
              <a:off x="2641543" y="2548751"/>
              <a:ext cx="0" cy="188980"/>
            </a:xfrm>
            <a:prstGeom prst="straightConnector1">
              <a:avLst/>
            </a:prstGeom>
            <a:noFill/>
            <a:ln w="9525" cap="flat" cmpd="sng">
              <a:solidFill>
                <a:schemeClr val="dk2"/>
              </a:solidFill>
              <a:prstDash val="solid"/>
              <a:round/>
              <a:headEnd type="none" w="med" len="med"/>
              <a:tailEnd type="triangle" w="med" len="med"/>
            </a:ln>
          </p:spPr>
        </p:cxnSp>
        <p:sp>
          <p:nvSpPr>
            <p:cNvPr id="141" name="Google Shape;220;p21">
              <a:extLst>
                <a:ext uri="{FF2B5EF4-FFF2-40B4-BE49-F238E27FC236}">
                  <a16:creationId xmlns:a16="http://schemas.microsoft.com/office/drawing/2014/main" id="{5B081D48-5D80-4C2A-B4B4-6B590D01E586}"/>
                </a:ext>
              </a:extLst>
            </p:cNvPr>
            <p:cNvSpPr txBox="1"/>
            <p:nvPr/>
          </p:nvSpPr>
          <p:spPr>
            <a:xfrm>
              <a:off x="1019605" y="3245451"/>
              <a:ext cx="1791108"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50">
                  <a:solidFill>
                    <a:srgbClr val="FFFFFF"/>
                  </a:solidFill>
                  <a:latin typeface="Lato"/>
                  <a:ea typeface="Lato"/>
                  <a:cs typeface="Lato"/>
                  <a:sym typeface="Lato"/>
                </a:rPr>
                <a:t>Adder</a:t>
              </a:r>
              <a:endParaRPr sz="1050">
                <a:solidFill>
                  <a:srgbClr val="FFFFFF"/>
                </a:solidFill>
                <a:latin typeface="Lato"/>
                <a:ea typeface="Lato"/>
                <a:cs typeface="Lato"/>
                <a:sym typeface="Lato"/>
              </a:endParaRPr>
            </a:p>
          </p:txBody>
        </p:sp>
        <p:sp>
          <p:nvSpPr>
            <p:cNvPr id="142" name="Google Shape;221;p21">
              <a:extLst>
                <a:ext uri="{FF2B5EF4-FFF2-40B4-BE49-F238E27FC236}">
                  <a16:creationId xmlns:a16="http://schemas.microsoft.com/office/drawing/2014/main" id="{987F14B6-B11F-4EE0-A212-22181739A0BE}"/>
                </a:ext>
              </a:extLst>
            </p:cNvPr>
            <p:cNvSpPr/>
            <p:nvPr/>
          </p:nvSpPr>
          <p:spPr>
            <a:xfrm>
              <a:off x="3268942" y="2737649"/>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 name="Google Shape;222;p21">
              <a:extLst>
                <a:ext uri="{FF2B5EF4-FFF2-40B4-BE49-F238E27FC236}">
                  <a16:creationId xmlns:a16="http://schemas.microsoft.com/office/drawing/2014/main" id="{606E1913-BFE6-403F-90C6-6AE7086F45D8}"/>
                </a:ext>
              </a:extLst>
            </p:cNvPr>
            <p:cNvCxnSpPr>
              <a:stCxn id="132" idx="3"/>
              <a:endCxn id="142" idx="1"/>
            </p:cNvCxnSpPr>
            <p:nvPr/>
          </p:nvCxnSpPr>
          <p:spPr>
            <a:xfrm>
              <a:off x="2810734" y="2869984"/>
              <a:ext cx="458104" cy="0"/>
            </a:xfrm>
            <a:prstGeom prst="straightConnector1">
              <a:avLst/>
            </a:prstGeom>
            <a:noFill/>
            <a:ln w="9525" cap="flat" cmpd="sng">
              <a:solidFill>
                <a:schemeClr val="dk2"/>
              </a:solidFill>
              <a:prstDash val="solid"/>
              <a:round/>
              <a:headEnd type="none" w="med" len="med"/>
              <a:tailEnd type="triangle" w="med" len="med"/>
            </a:ln>
          </p:spPr>
        </p:cxnSp>
        <p:sp>
          <p:nvSpPr>
            <p:cNvPr id="144" name="Google Shape;223;p21">
              <a:extLst>
                <a:ext uri="{FF2B5EF4-FFF2-40B4-BE49-F238E27FC236}">
                  <a16:creationId xmlns:a16="http://schemas.microsoft.com/office/drawing/2014/main" id="{A617A771-09FC-4CEE-908C-E1B1560A40C2}"/>
                </a:ext>
              </a:extLst>
            </p:cNvPr>
            <p:cNvSpPr txBox="1"/>
            <p:nvPr/>
          </p:nvSpPr>
          <p:spPr>
            <a:xfrm>
              <a:off x="3026202" y="3245450"/>
              <a:ext cx="606766"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Lato"/>
                  <a:ea typeface="Lato"/>
                  <a:cs typeface="Lato"/>
                  <a:sym typeface="Lato"/>
                </a:rPr>
                <a:t>Output</a:t>
              </a:r>
              <a:endParaRPr sz="900">
                <a:solidFill>
                  <a:srgbClr val="FFFFFF"/>
                </a:solidFill>
                <a:latin typeface="Lato"/>
                <a:ea typeface="Lato"/>
                <a:cs typeface="Lato"/>
                <a:sym typeface="Lato"/>
              </a:endParaRPr>
            </a:p>
          </p:txBody>
        </p:sp>
        <p:sp>
          <p:nvSpPr>
            <p:cNvPr id="145" name="Google Shape;224;p21">
              <a:extLst>
                <a:ext uri="{FF2B5EF4-FFF2-40B4-BE49-F238E27FC236}">
                  <a16:creationId xmlns:a16="http://schemas.microsoft.com/office/drawing/2014/main" id="{F2DE62F8-79B4-430E-A710-2BAAA354881A}"/>
                </a:ext>
              </a:extLst>
            </p:cNvPr>
            <p:cNvSpPr/>
            <p:nvPr/>
          </p:nvSpPr>
          <p:spPr>
            <a:xfrm>
              <a:off x="834911" y="2266784"/>
              <a:ext cx="375472" cy="450184"/>
            </a:xfrm>
            <a:prstGeom prst="lightningBol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5;p21">
              <a:extLst>
                <a:ext uri="{FF2B5EF4-FFF2-40B4-BE49-F238E27FC236}">
                  <a16:creationId xmlns:a16="http://schemas.microsoft.com/office/drawing/2014/main" id="{67DBE5DA-D07F-414E-8015-C97D7F3A9352}"/>
                </a:ext>
              </a:extLst>
            </p:cNvPr>
            <p:cNvSpPr/>
            <p:nvPr/>
          </p:nvSpPr>
          <p:spPr>
            <a:xfrm>
              <a:off x="813308" y="2607539"/>
              <a:ext cx="375472" cy="450184"/>
            </a:xfrm>
            <a:prstGeom prst="lightningBol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roup 146">
              <a:extLst>
                <a:ext uri="{FF2B5EF4-FFF2-40B4-BE49-F238E27FC236}">
                  <a16:creationId xmlns:a16="http://schemas.microsoft.com/office/drawing/2014/main" id="{A0CB94F6-4DB6-4EF1-8222-ED78A4DAB82D}"/>
                </a:ext>
              </a:extLst>
            </p:cNvPr>
            <p:cNvGrpSpPr/>
            <p:nvPr/>
          </p:nvGrpSpPr>
          <p:grpSpPr>
            <a:xfrm>
              <a:off x="3650272" y="2392092"/>
              <a:ext cx="502628" cy="691112"/>
              <a:chOff x="5236036" y="2473646"/>
              <a:chExt cx="609600" cy="838196"/>
            </a:xfrm>
          </p:grpSpPr>
          <p:sp>
            <p:nvSpPr>
              <p:cNvPr id="148" name="Freeform: Shape 147">
                <a:extLst>
                  <a:ext uri="{FF2B5EF4-FFF2-40B4-BE49-F238E27FC236}">
                    <a16:creationId xmlns:a16="http://schemas.microsoft.com/office/drawing/2014/main" id="{9147D031-5883-40C7-A05D-B14CFE54B4F7}"/>
                  </a:ext>
                </a:extLst>
              </p:cNvPr>
              <p:cNvSpPr/>
              <p:nvPr/>
            </p:nvSpPr>
            <p:spPr>
              <a:xfrm rot="16200000">
                <a:off x="5355100" y="2907030"/>
                <a:ext cx="352424" cy="457200"/>
              </a:xfrm>
              <a:custGeom>
                <a:avLst/>
                <a:gdLst>
                  <a:gd name="connsiteX0" fmla="*/ 352425 w 352425"/>
                  <a:gd name="connsiteY0" fmla="*/ 400050 h 457200"/>
                  <a:gd name="connsiteX1" fmla="*/ 57150 w 352425"/>
                  <a:gd name="connsiteY1" fmla="*/ 400050 h 457200"/>
                  <a:gd name="connsiteX2" fmla="*/ 57150 w 352425"/>
                  <a:gd name="connsiteY2" fmla="*/ 57150 h 457200"/>
                  <a:gd name="connsiteX3" fmla="*/ 317945 w 352425"/>
                  <a:gd name="connsiteY3" fmla="*/ 57150 h 457200"/>
                  <a:gd name="connsiteX4" fmla="*/ 341186 w 352425"/>
                  <a:gd name="connsiteY4" fmla="*/ 0 h 457200"/>
                  <a:gd name="connsiteX5" fmla="*/ 38100 w 352425"/>
                  <a:gd name="connsiteY5" fmla="*/ 0 h 457200"/>
                  <a:gd name="connsiteX6" fmla="*/ 0 w 352425"/>
                  <a:gd name="connsiteY6" fmla="*/ 38100 h 457200"/>
                  <a:gd name="connsiteX7" fmla="*/ 0 w 352425"/>
                  <a:gd name="connsiteY7" fmla="*/ 419100 h 457200"/>
                  <a:gd name="connsiteX8" fmla="*/ 38100 w 352425"/>
                  <a:gd name="connsiteY8" fmla="*/ 457200 h 457200"/>
                  <a:gd name="connsiteX9" fmla="*/ 352425 w 352425"/>
                  <a:gd name="connsiteY9"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457200">
                    <a:moveTo>
                      <a:pt x="352425" y="400050"/>
                    </a:moveTo>
                    <a:lnTo>
                      <a:pt x="57150" y="400050"/>
                    </a:lnTo>
                    <a:lnTo>
                      <a:pt x="57150" y="57150"/>
                    </a:lnTo>
                    <a:lnTo>
                      <a:pt x="317945" y="57150"/>
                    </a:lnTo>
                    <a:lnTo>
                      <a:pt x="341186" y="0"/>
                    </a:lnTo>
                    <a:lnTo>
                      <a:pt x="38100" y="0"/>
                    </a:lnTo>
                    <a:cubicBezTo>
                      <a:pt x="17058" y="0"/>
                      <a:pt x="0" y="17058"/>
                      <a:pt x="0" y="38100"/>
                    </a:cubicBezTo>
                    <a:lnTo>
                      <a:pt x="0" y="419100"/>
                    </a:lnTo>
                    <a:cubicBezTo>
                      <a:pt x="0" y="440142"/>
                      <a:pt x="17058" y="457200"/>
                      <a:pt x="38100" y="457200"/>
                    </a:cubicBezTo>
                    <a:lnTo>
                      <a:pt x="352425" y="457200"/>
                    </a:lnTo>
                    <a:close/>
                  </a:path>
                </a:pathLst>
              </a:custGeom>
              <a:solidFill>
                <a:srgbClr val="FF0000"/>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D0E5716-BC0F-42F9-AADF-F644F0091AC9}"/>
                  </a:ext>
                </a:extLst>
              </p:cNvPr>
              <p:cNvSpPr/>
              <p:nvPr/>
            </p:nvSpPr>
            <p:spPr>
              <a:xfrm rot="16200000">
                <a:off x="5336050" y="2440308"/>
                <a:ext cx="390524" cy="457200"/>
              </a:xfrm>
              <a:custGeom>
                <a:avLst/>
                <a:gdLst>
                  <a:gd name="connsiteX0" fmla="*/ 352425 w 390525"/>
                  <a:gd name="connsiteY0" fmla="*/ 142875 h 457200"/>
                  <a:gd name="connsiteX1" fmla="*/ 314325 w 390525"/>
                  <a:gd name="connsiteY1" fmla="*/ 142875 h 457200"/>
                  <a:gd name="connsiteX2" fmla="*/ 314325 w 390525"/>
                  <a:gd name="connsiteY2" fmla="*/ 38100 h 457200"/>
                  <a:gd name="connsiteX3" fmla="*/ 276225 w 390525"/>
                  <a:gd name="connsiteY3" fmla="*/ 0 h 457200"/>
                  <a:gd name="connsiteX4" fmla="*/ 0 w 390525"/>
                  <a:gd name="connsiteY4" fmla="*/ 0 h 457200"/>
                  <a:gd name="connsiteX5" fmla="*/ 0 w 390525"/>
                  <a:gd name="connsiteY5" fmla="*/ 57150 h 457200"/>
                  <a:gd name="connsiteX6" fmla="*/ 257175 w 390525"/>
                  <a:gd name="connsiteY6" fmla="*/ 57150 h 457200"/>
                  <a:gd name="connsiteX7" fmla="*/ 257175 w 390525"/>
                  <a:gd name="connsiteY7" fmla="*/ 400050 h 457200"/>
                  <a:gd name="connsiteX8" fmla="*/ 47625 w 390525"/>
                  <a:gd name="connsiteY8" fmla="*/ 400050 h 457200"/>
                  <a:gd name="connsiteX9" fmla="*/ 22384 w 390525"/>
                  <a:gd name="connsiteY9" fmla="*/ 457200 h 457200"/>
                  <a:gd name="connsiteX10" fmla="*/ 276225 w 390525"/>
                  <a:gd name="connsiteY10" fmla="*/ 457200 h 457200"/>
                  <a:gd name="connsiteX11" fmla="*/ 314325 w 390525"/>
                  <a:gd name="connsiteY11" fmla="*/ 419100 h 457200"/>
                  <a:gd name="connsiteX12" fmla="*/ 314325 w 390525"/>
                  <a:gd name="connsiteY12" fmla="*/ 314325 h 457200"/>
                  <a:gd name="connsiteX13" fmla="*/ 352425 w 390525"/>
                  <a:gd name="connsiteY13" fmla="*/ 314325 h 457200"/>
                  <a:gd name="connsiteX14" fmla="*/ 390525 w 390525"/>
                  <a:gd name="connsiteY14" fmla="*/ 276225 h 457200"/>
                  <a:gd name="connsiteX15" fmla="*/ 390525 w 390525"/>
                  <a:gd name="connsiteY15" fmla="*/ 180975 h 457200"/>
                  <a:gd name="connsiteX16" fmla="*/ 352425 w 390525"/>
                  <a:gd name="connsiteY16" fmla="*/ 14287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57200">
                    <a:moveTo>
                      <a:pt x="352425" y="142875"/>
                    </a:moveTo>
                    <a:lnTo>
                      <a:pt x="314325" y="142875"/>
                    </a:lnTo>
                    <a:lnTo>
                      <a:pt x="314325" y="38100"/>
                    </a:lnTo>
                    <a:cubicBezTo>
                      <a:pt x="314325" y="17058"/>
                      <a:pt x="297267" y="0"/>
                      <a:pt x="276225" y="0"/>
                    </a:cubicBezTo>
                    <a:lnTo>
                      <a:pt x="0" y="0"/>
                    </a:lnTo>
                    <a:lnTo>
                      <a:pt x="0" y="57150"/>
                    </a:lnTo>
                    <a:lnTo>
                      <a:pt x="257175" y="57150"/>
                    </a:lnTo>
                    <a:lnTo>
                      <a:pt x="257175" y="400050"/>
                    </a:lnTo>
                    <a:lnTo>
                      <a:pt x="47625" y="400050"/>
                    </a:lnTo>
                    <a:lnTo>
                      <a:pt x="22384" y="457200"/>
                    </a:lnTo>
                    <a:lnTo>
                      <a:pt x="276225" y="457200"/>
                    </a:lnTo>
                    <a:cubicBezTo>
                      <a:pt x="297267" y="457200"/>
                      <a:pt x="314325" y="440142"/>
                      <a:pt x="314325" y="419100"/>
                    </a:cubicBezTo>
                    <a:lnTo>
                      <a:pt x="314325" y="314325"/>
                    </a:lnTo>
                    <a:lnTo>
                      <a:pt x="352425" y="314325"/>
                    </a:lnTo>
                    <a:cubicBezTo>
                      <a:pt x="373467" y="314325"/>
                      <a:pt x="390525" y="297267"/>
                      <a:pt x="390525" y="276225"/>
                    </a:cubicBezTo>
                    <a:lnTo>
                      <a:pt x="390525" y="180975"/>
                    </a:lnTo>
                    <a:cubicBezTo>
                      <a:pt x="390525" y="159933"/>
                      <a:pt x="373467" y="142875"/>
                      <a:pt x="352425" y="142875"/>
                    </a:cubicBezTo>
                    <a:close/>
                  </a:path>
                </a:pathLst>
              </a:custGeom>
              <a:solidFill>
                <a:srgbClr val="FF0000"/>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2AB6F23-B23E-460B-B4FF-FCD63E63E52A}"/>
                  </a:ext>
                </a:extLst>
              </p:cNvPr>
              <p:cNvSpPr/>
              <p:nvPr/>
            </p:nvSpPr>
            <p:spPr>
              <a:xfrm rot="16200000">
                <a:off x="5402724" y="2614715"/>
                <a:ext cx="276224" cy="609600"/>
              </a:xfrm>
              <a:custGeom>
                <a:avLst/>
                <a:gdLst>
                  <a:gd name="connsiteX0" fmla="*/ 155353 w 276225"/>
                  <a:gd name="connsiteY0" fmla="*/ 285750 h 609600"/>
                  <a:gd name="connsiteX1" fmla="*/ 155353 w 276225"/>
                  <a:gd name="connsiteY1" fmla="*/ 0 h 609600"/>
                  <a:gd name="connsiteX2" fmla="*/ 0 w 276225"/>
                  <a:gd name="connsiteY2" fmla="*/ 380714 h 609600"/>
                  <a:gd name="connsiteX3" fmla="*/ 136303 w 276225"/>
                  <a:gd name="connsiteY3" fmla="*/ 381000 h 609600"/>
                  <a:gd name="connsiteX4" fmla="*/ 136303 w 276225"/>
                  <a:gd name="connsiteY4" fmla="*/ 609600 h 609600"/>
                  <a:gd name="connsiteX5" fmla="*/ 279178 w 276225"/>
                  <a:gd name="connsiteY5" fmla="*/ 285750 h 609600"/>
                  <a:gd name="connsiteX6" fmla="*/ 155353 w 276225"/>
                  <a:gd name="connsiteY6" fmla="*/ 28575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609600">
                    <a:moveTo>
                      <a:pt x="155353" y="285750"/>
                    </a:moveTo>
                    <a:lnTo>
                      <a:pt x="155353" y="0"/>
                    </a:lnTo>
                    <a:lnTo>
                      <a:pt x="0" y="380714"/>
                    </a:lnTo>
                    <a:lnTo>
                      <a:pt x="136303" y="381000"/>
                    </a:lnTo>
                    <a:lnTo>
                      <a:pt x="136303" y="609600"/>
                    </a:lnTo>
                    <a:lnTo>
                      <a:pt x="279178" y="285750"/>
                    </a:lnTo>
                    <a:lnTo>
                      <a:pt x="155353" y="285750"/>
                    </a:lnTo>
                    <a:close/>
                  </a:path>
                </a:pathLst>
              </a:custGeom>
              <a:solidFill>
                <a:srgbClr val="FF0000"/>
              </a:solidFill>
              <a:ln w="9525" cap="flat">
                <a:noFill/>
                <a:prstDash val="solid"/>
                <a:miter/>
              </a:ln>
            </p:spPr>
            <p:txBody>
              <a:bodyPr rtlCol="0" anchor="ctr"/>
              <a:lstStyle/>
              <a:p>
                <a:endParaRPr lang="en-US"/>
              </a:p>
            </p:txBody>
          </p:sp>
        </p:grpSp>
      </p:grpSp>
      <p:sp>
        <p:nvSpPr>
          <p:cNvPr id="151" name="Google Shape;213;p21">
            <a:extLst>
              <a:ext uri="{FF2B5EF4-FFF2-40B4-BE49-F238E27FC236}">
                <a16:creationId xmlns:a16="http://schemas.microsoft.com/office/drawing/2014/main" id="{9DA8A754-6ECB-4F6F-B3F7-738938523E3B}"/>
              </a:ext>
            </a:extLst>
          </p:cNvPr>
          <p:cNvSpPr txBox="1"/>
          <p:nvPr/>
        </p:nvSpPr>
        <p:spPr>
          <a:xfrm>
            <a:off x="252326" y="4583889"/>
            <a:ext cx="3452921" cy="326263"/>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900">
                <a:solidFill>
                  <a:srgbClr val="FFFFFF"/>
                </a:solidFill>
                <a:latin typeface="Lato"/>
                <a:ea typeface="Lato"/>
                <a:cs typeface="Lato"/>
                <a:sym typeface="Lato"/>
              </a:rPr>
              <a:t>Effect: Increase power consumption through overworking ECC</a:t>
            </a:r>
            <a:endParaRPr sz="900">
              <a:solidFill>
                <a:srgbClr val="FFFFFF"/>
              </a:solidFill>
              <a:latin typeface="Lato"/>
              <a:ea typeface="Lato"/>
              <a:cs typeface="Lato"/>
              <a:sym typeface="Lato"/>
            </a:endParaRPr>
          </a:p>
        </p:txBody>
      </p:sp>
      <p:grpSp>
        <p:nvGrpSpPr>
          <p:cNvPr id="184" name="Group 183">
            <a:extLst>
              <a:ext uri="{FF2B5EF4-FFF2-40B4-BE49-F238E27FC236}">
                <a16:creationId xmlns:a16="http://schemas.microsoft.com/office/drawing/2014/main" id="{0244F8F6-00A2-422D-A126-CD3E4E2A2E99}"/>
              </a:ext>
            </a:extLst>
          </p:cNvPr>
          <p:cNvGrpSpPr/>
          <p:nvPr/>
        </p:nvGrpSpPr>
        <p:grpSpPr>
          <a:xfrm>
            <a:off x="4409070" y="2866913"/>
            <a:ext cx="4313781" cy="1454846"/>
            <a:chOff x="4409070" y="2121042"/>
            <a:chExt cx="4313781" cy="1454846"/>
          </a:xfrm>
        </p:grpSpPr>
        <p:grpSp>
          <p:nvGrpSpPr>
            <p:cNvPr id="185" name="Group 184">
              <a:extLst>
                <a:ext uri="{FF2B5EF4-FFF2-40B4-BE49-F238E27FC236}">
                  <a16:creationId xmlns:a16="http://schemas.microsoft.com/office/drawing/2014/main" id="{79CFD150-3C3B-4835-B096-5589790AB8A1}"/>
                </a:ext>
              </a:extLst>
            </p:cNvPr>
            <p:cNvGrpSpPr/>
            <p:nvPr/>
          </p:nvGrpSpPr>
          <p:grpSpPr>
            <a:xfrm>
              <a:off x="4409070" y="2121042"/>
              <a:ext cx="4313781" cy="1056159"/>
              <a:chOff x="4409070" y="1946161"/>
              <a:chExt cx="4313781" cy="1056159"/>
            </a:xfrm>
          </p:grpSpPr>
          <p:grpSp>
            <p:nvGrpSpPr>
              <p:cNvPr id="187" name="Group 186">
                <a:extLst>
                  <a:ext uri="{FF2B5EF4-FFF2-40B4-BE49-F238E27FC236}">
                    <a16:creationId xmlns:a16="http://schemas.microsoft.com/office/drawing/2014/main" id="{04907E28-0294-432D-AD88-590826F9F4B5}"/>
                  </a:ext>
                </a:extLst>
              </p:cNvPr>
              <p:cNvGrpSpPr/>
              <p:nvPr/>
            </p:nvGrpSpPr>
            <p:grpSpPr>
              <a:xfrm>
                <a:off x="4409070" y="1953927"/>
                <a:ext cx="2707072" cy="999965"/>
                <a:chOff x="4544398" y="2815666"/>
                <a:chExt cx="2707072" cy="999965"/>
              </a:xfrm>
            </p:grpSpPr>
            <p:sp>
              <p:nvSpPr>
                <p:cNvPr id="189" name="Google Shape;221;p21">
                  <a:extLst>
                    <a:ext uri="{FF2B5EF4-FFF2-40B4-BE49-F238E27FC236}">
                      <a16:creationId xmlns:a16="http://schemas.microsoft.com/office/drawing/2014/main" id="{84034296-D180-4D8D-9AFD-C8779C48D3B7}"/>
                    </a:ext>
                  </a:extLst>
                </p:cNvPr>
                <p:cNvSpPr/>
                <p:nvPr/>
              </p:nvSpPr>
              <p:spPr>
                <a:xfrm>
                  <a:off x="4544398"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190" name="Google Shape;221;p21">
                  <a:extLst>
                    <a:ext uri="{FF2B5EF4-FFF2-40B4-BE49-F238E27FC236}">
                      <a16:creationId xmlns:a16="http://schemas.microsoft.com/office/drawing/2014/main" id="{F9FCE665-58A2-4B56-8F92-5919F66E53CF}"/>
                    </a:ext>
                  </a:extLst>
                </p:cNvPr>
                <p:cNvSpPr/>
                <p:nvPr/>
              </p:nvSpPr>
              <p:spPr>
                <a:xfrm>
                  <a:off x="4882782"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191" name="Google Shape;221;p21">
                  <a:extLst>
                    <a:ext uri="{FF2B5EF4-FFF2-40B4-BE49-F238E27FC236}">
                      <a16:creationId xmlns:a16="http://schemas.microsoft.com/office/drawing/2014/main" id="{7FBD7BEB-183E-4D41-B805-9DCC88790383}"/>
                    </a:ext>
                  </a:extLst>
                </p:cNvPr>
                <p:cNvSpPr/>
                <p:nvPr/>
              </p:nvSpPr>
              <p:spPr>
                <a:xfrm>
                  <a:off x="5221166"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192" name="Google Shape;221;p21">
                  <a:extLst>
                    <a:ext uri="{FF2B5EF4-FFF2-40B4-BE49-F238E27FC236}">
                      <a16:creationId xmlns:a16="http://schemas.microsoft.com/office/drawing/2014/main" id="{6B72B8DF-1AEE-4600-B452-8D919484E385}"/>
                    </a:ext>
                  </a:extLst>
                </p:cNvPr>
                <p:cNvSpPr/>
                <p:nvPr/>
              </p:nvSpPr>
              <p:spPr>
                <a:xfrm>
                  <a:off x="5559550"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193" name="Google Shape;221;p21">
                  <a:extLst>
                    <a:ext uri="{FF2B5EF4-FFF2-40B4-BE49-F238E27FC236}">
                      <a16:creationId xmlns:a16="http://schemas.microsoft.com/office/drawing/2014/main" id="{5B59ABDF-64E7-40EC-AC73-2544BF8948AE}"/>
                    </a:ext>
                  </a:extLst>
                </p:cNvPr>
                <p:cNvSpPr/>
                <p:nvPr/>
              </p:nvSpPr>
              <p:spPr>
                <a:xfrm>
                  <a:off x="5897934"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194" name="Google Shape;221;p21">
                  <a:extLst>
                    <a:ext uri="{FF2B5EF4-FFF2-40B4-BE49-F238E27FC236}">
                      <a16:creationId xmlns:a16="http://schemas.microsoft.com/office/drawing/2014/main" id="{388541A3-ACAA-47AA-986B-97130670C3F5}"/>
                    </a:ext>
                  </a:extLst>
                </p:cNvPr>
                <p:cNvSpPr/>
                <p:nvPr/>
              </p:nvSpPr>
              <p:spPr>
                <a:xfrm>
                  <a:off x="6236318"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195" name="Google Shape;221;p21">
                  <a:extLst>
                    <a:ext uri="{FF2B5EF4-FFF2-40B4-BE49-F238E27FC236}">
                      <a16:creationId xmlns:a16="http://schemas.microsoft.com/office/drawing/2014/main" id="{DD195B48-C19B-44B8-8A38-66F02C957668}"/>
                    </a:ext>
                  </a:extLst>
                </p:cNvPr>
                <p:cNvSpPr/>
                <p:nvPr/>
              </p:nvSpPr>
              <p:spPr>
                <a:xfrm>
                  <a:off x="6574702"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196" name="Google Shape;221;p21">
                  <a:extLst>
                    <a:ext uri="{FF2B5EF4-FFF2-40B4-BE49-F238E27FC236}">
                      <a16:creationId xmlns:a16="http://schemas.microsoft.com/office/drawing/2014/main" id="{14F714EC-677F-4AEE-AFF5-00622035E4D0}"/>
                    </a:ext>
                  </a:extLst>
                </p:cNvPr>
                <p:cNvSpPr/>
                <p:nvPr/>
              </p:nvSpPr>
              <p:spPr>
                <a:xfrm>
                  <a:off x="6913086"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197" name="Google Shape;221;p21">
                  <a:extLst>
                    <a:ext uri="{FF2B5EF4-FFF2-40B4-BE49-F238E27FC236}">
                      <a16:creationId xmlns:a16="http://schemas.microsoft.com/office/drawing/2014/main" id="{9046D47D-7E52-404B-9132-05705010C5BA}"/>
                    </a:ext>
                  </a:extLst>
                </p:cNvPr>
                <p:cNvSpPr/>
                <p:nvPr/>
              </p:nvSpPr>
              <p:spPr>
                <a:xfrm>
                  <a:off x="5525966" y="2815666"/>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2</a:t>
                  </a:r>
                  <a:endParaRPr/>
                </a:p>
              </p:txBody>
            </p:sp>
            <p:cxnSp>
              <p:nvCxnSpPr>
                <p:cNvPr id="198" name="Connector: Elbow 197">
                  <a:extLst>
                    <a:ext uri="{FF2B5EF4-FFF2-40B4-BE49-F238E27FC236}">
                      <a16:creationId xmlns:a16="http://schemas.microsoft.com/office/drawing/2014/main" id="{72A451D7-7F2A-46D7-A632-72DFF64F1C9D}"/>
                    </a:ext>
                  </a:extLst>
                </p:cNvPr>
                <p:cNvCxnSpPr>
                  <a:cxnSpLocks/>
                  <a:stCxn id="197" idx="3"/>
                </p:cNvCxnSpPr>
                <p:nvPr/>
              </p:nvCxnSpPr>
              <p:spPr>
                <a:xfrm>
                  <a:off x="5864350" y="2948002"/>
                  <a:ext cx="710352" cy="867629"/>
                </a:xfrm>
                <a:prstGeom prst="bentConnector2">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88" name="Picture 187">
                <a:extLst>
                  <a:ext uri="{FF2B5EF4-FFF2-40B4-BE49-F238E27FC236}">
                    <a16:creationId xmlns:a16="http://schemas.microsoft.com/office/drawing/2014/main" id="{A8EBC255-B550-40CE-98C8-F3C1712428D3}"/>
                  </a:ext>
                </a:extLst>
              </p:cNvPr>
              <p:cNvPicPr>
                <a:picLocks noChangeAspect="1"/>
              </p:cNvPicPr>
              <p:nvPr/>
            </p:nvPicPr>
            <p:blipFill>
              <a:blip r:embed="rId3"/>
              <a:stretch>
                <a:fillRect/>
              </a:stretch>
            </p:blipFill>
            <p:spPr>
              <a:xfrm>
                <a:off x="7664634" y="1946161"/>
                <a:ext cx="1058217" cy="1056159"/>
              </a:xfrm>
              <a:prstGeom prst="rect">
                <a:avLst/>
              </a:prstGeom>
            </p:spPr>
          </p:pic>
        </p:grpSp>
        <p:sp>
          <p:nvSpPr>
            <p:cNvPr id="186" name="Google Shape;223;p21">
              <a:extLst>
                <a:ext uri="{FF2B5EF4-FFF2-40B4-BE49-F238E27FC236}">
                  <a16:creationId xmlns:a16="http://schemas.microsoft.com/office/drawing/2014/main" id="{22759688-D498-4A95-95C9-F59D854A146C}"/>
                </a:ext>
              </a:extLst>
            </p:cNvPr>
            <p:cNvSpPr txBox="1"/>
            <p:nvPr/>
          </p:nvSpPr>
          <p:spPr>
            <a:xfrm>
              <a:off x="4409070" y="3249625"/>
              <a:ext cx="2707072"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900">
                  <a:solidFill>
                    <a:srgbClr val="FFFFFF"/>
                  </a:solidFill>
                  <a:latin typeface="Lato"/>
                  <a:ea typeface="Lato"/>
                  <a:cs typeface="Lato"/>
                  <a:sym typeface="Lato"/>
                </a:rPr>
                <a:t>Simplified truncation logic</a:t>
              </a:r>
              <a:endParaRPr sz="900">
                <a:solidFill>
                  <a:srgbClr val="FFFFFF"/>
                </a:solidFill>
                <a:latin typeface="Lato"/>
                <a:ea typeface="Lato"/>
                <a:cs typeface="Lato"/>
                <a:sym typeface="Lato"/>
              </a:endParaRPr>
            </a:p>
          </p:txBody>
        </p:sp>
      </p:grpSp>
    </p:spTree>
    <p:extLst>
      <p:ext uri="{BB962C8B-B14F-4D97-AF65-F5344CB8AC3E}">
        <p14:creationId xmlns:p14="http://schemas.microsoft.com/office/powerpoint/2010/main" val="326988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Security Threats in Approx. Computing:</a:t>
            </a:r>
            <a:endParaRPr/>
          </a:p>
          <a:p>
            <a:pPr marL="0" lvl="0" indent="0" algn="l" rtl="0">
              <a:spcBef>
                <a:spcPts val="0"/>
              </a:spcBef>
              <a:spcAft>
                <a:spcPts val="0"/>
              </a:spcAft>
              <a:buNone/>
            </a:pPr>
            <a:r>
              <a:rPr lang="en"/>
              <a:t>Approximate Arithmetic Circuits</a:t>
            </a:r>
            <a:endParaRPr/>
          </a:p>
        </p:txBody>
      </p:sp>
      <p:sp>
        <p:nvSpPr>
          <p:cNvPr id="205" name="Google Shape;205;p21"/>
          <p:cNvSpPr txBox="1">
            <a:spLocks noGrp="1"/>
          </p:cNvSpPr>
          <p:nvPr>
            <p:ph type="body" idx="1"/>
          </p:nvPr>
        </p:nvSpPr>
        <p:spPr>
          <a:xfrm>
            <a:off x="1297500" y="1567549"/>
            <a:ext cx="7038900" cy="1261813"/>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Malicious modification of registers</a:t>
            </a:r>
          </a:p>
          <a:p>
            <a:pPr lvl="1"/>
            <a:r>
              <a:rPr lang="en"/>
              <a:t>Force higher energy consumption through input manipulation</a:t>
            </a:r>
          </a:p>
          <a:p>
            <a:pPr lvl="0"/>
            <a:r>
              <a:rPr lang="en-US">
                <a:solidFill>
                  <a:schemeClr val="bg2">
                    <a:lumMod val="75000"/>
                  </a:schemeClr>
                </a:solidFill>
              </a:rPr>
              <a:t>Hardware Trojans</a:t>
            </a:r>
          </a:p>
          <a:p>
            <a:pPr lvl="0"/>
            <a:r>
              <a:rPr lang="en-US">
                <a:solidFill>
                  <a:schemeClr val="bg2">
                    <a:lumMod val="75000"/>
                  </a:schemeClr>
                </a:solidFill>
              </a:rPr>
              <a:t>Voltage scaling</a:t>
            </a:r>
          </a:p>
          <a:p>
            <a:pPr lvl="0"/>
            <a:r>
              <a:rPr lang="en-US">
                <a:solidFill>
                  <a:schemeClr val="bg2">
                    <a:lumMod val="75000"/>
                  </a:schemeClr>
                </a:solidFill>
              </a:rPr>
              <a:t>Reverse Engineering</a:t>
            </a:r>
          </a:p>
          <a:p>
            <a:pPr lvl="0"/>
            <a:endParaRPr lang="en-US"/>
          </a:p>
          <a:p>
            <a:pPr lvl="0"/>
            <a:endParaRPr/>
          </a:p>
        </p:txBody>
      </p:sp>
      <p:grpSp>
        <p:nvGrpSpPr>
          <p:cNvPr id="126" name="Group 125">
            <a:extLst>
              <a:ext uri="{FF2B5EF4-FFF2-40B4-BE49-F238E27FC236}">
                <a16:creationId xmlns:a16="http://schemas.microsoft.com/office/drawing/2014/main" id="{F6C8C4CC-8047-4943-B198-D193E5E6D038}"/>
              </a:ext>
            </a:extLst>
          </p:cNvPr>
          <p:cNvGrpSpPr/>
          <p:nvPr/>
        </p:nvGrpSpPr>
        <p:grpSpPr>
          <a:xfrm>
            <a:off x="197351" y="3012656"/>
            <a:ext cx="3955549" cy="1304930"/>
            <a:chOff x="197351" y="2266784"/>
            <a:chExt cx="3955549" cy="1304930"/>
          </a:xfrm>
        </p:grpSpPr>
        <p:sp>
          <p:nvSpPr>
            <p:cNvPr id="127" name="Google Shape;206;p21">
              <a:extLst>
                <a:ext uri="{FF2B5EF4-FFF2-40B4-BE49-F238E27FC236}">
                  <a16:creationId xmlns:a16="http://schemas.microsoft.com/office/drawing/2014/main" id="{65A04399-4252-45FD-8918-CA6FD279E884}"/>
                </a:ext>
              </a:extLst>
            </p:cNvPr>
            <p:cNvSpPr/>
            <p:nvPr/>
          </p:nvSpPr>
          <p:spPr>
            <a:xfrm>
              <a:off x="1019585" y="2522201"/>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100"/>
            </a:p>
          </p:txBody>
        </p:sp>
        <p:sp>
          <p:nvSpPr>
            <p:cNvPr id="128" name="Google Shape;207;p21">
              <a:extLst>
                <a:ext uri="{FF2B5EF4-FFF2-40B4-BE49-F238E27FC236}">
                  <a16:creationId xmlns:a16="http://schemas.microsoft.com/office/drawing/2014/main" id="{1419A5B8-A286-4841-9228-0FCB9A6CBED8}"/>
                </a:ext>
              </a:extLst>
            </p:cNvPr>
            <p:cNvSpPr/>
            <p:nvPr/>
          </p:nvSpPr>
          <p:spPr>
            <a:xfrm>
              <a:off x="1019585" y="291253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100"/>
            </a:p>
          </p:txBody>
        </p:sp>
        <p:sp>
          <p:nvSpPr>
            <p:cNvPr id="129" name="Google Shape;208;p21">
              <a:extLst>
                <a:ext uri="{FF2B5EF4-FFF2-40B4-BE49-F238E27FC236}">
                  <a16:creationId xmlns:a16="http://schemas.microsoft.com/office/drawing/2014/main" id="{6A229FE5-2A39-4574-99CA-DDAE2A34D6D0}"/>
                </a:ext>
              </a:extLst>
            </p:cNvPr>
            <p:cNvSpPr/>
            <p:nvPr/>
          </p:nvSpPr>
          <p:spPr>
            <a:xfrm>
              <a:off x="1727416" y="2682241"/>
              <a:ext cx="375487" cy="3754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130" name="Google Shape;209;p21">
              <a:extLst>
                <a:ext uri="{FF2B5EF4-FFF2-40B4-BE49-F238E27FC236}">
                  <a16:creationId xmlns:a16="http://schemas.microsoft.com/office/drawing/2014/main" id="{13E3EBC4-5256-43B4-83CC-25D5FCAC0422}"/>
                </a:ext>
              </a:extLst>
            </p:cNvPr>
            <p:cNvSpPr/>
            <p:nvPr/>
          </p:nvSpPr>
          <p:spPr>
            <a:xfrm>
              <a:off x="197351" y="2522201"/>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100"/>
            </a:p>
          </p:txBody>
        </p:sp>
        <p:sp>
          <p:nvSpPr>
            <p:cNvPr id="131" name="Google Shape;210;p21">
              <a:extLst>
                <a:ext uri="{FF2B5EF4-FFF2-40B4-BE49-F238E27FC236}">
                  <a16:creationId xmlns:a16="http://schemas.microsoft.com/office/drawing/2014/main" id="{E7930BCC-1BFB-40CF-A5EE-850012D74623}"/>
                </a:ext>
              </a:extLst>
            </p:cNvPr>
            <p:cNvSpPr/>
            <p:nvPr/>
          </p:nvSpPr>
          <p:spPr>
            <a:xfrm>
              <a:off x="197351" y="291253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100"/>
            </a:p>
          </p:txBody>
        </p:sp>
        <p:sp>
          <p:nvSpPr>
            <p:cNvPr id="132" name="Google Shape;211;p21">
              <a:extLst>
                <a:ext uri="{FF2B5EF4-FFF2-40B4-BE49-F238E27FC236}">
                  <a16:creationId xmlns:a16="http://schemas.microsoft.com/office/drawing/2014/main" id="{B00FC10E-E6F7-4746-B0ED-3C452B26B993}"/>
                </a:ext>
              </a:extLst>
            </p:cNvPr>
            <p:cNvSpPr/>
            <p:nvPr/>
          </p:nvSpPr>
          <p:spPr>
            <a:xfrm>
              <a:off x="2472351" y="2737649"/>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2;p21">
              <a:extLst>
                <a:ext uri="{FF2B5EF4-FFF2-40B4-BE49-F238E27FC236}">
                  <a16:creationId xmlns:a16="http://schemas.microsoft.com/office/drawing/2014/main" id="{EAB7C990-748D-4198-BA44-7A3E2B7122EB}"/>
                </a:ext>
              </a:extLst>
            </p:cNvPr>
            <p:cNvSpPr/>
            <p:nvPr/>
          </p:nvSpPr>
          <p:spPr>
            <a:xfrm>
              <a:off x="2472351" y="2284079"/>
              <a:ext cx="338384" cy="264671"/>
            </a:xfrm>
            <a:prstGeom prst="rect">
              <a:avLst/>
            </a:prstGeom>
            <a:solidFill>
              <a:schemeClr val="lt2"/>
            </a:solidFill>
            <a:ln w="19050" cap="flat" cmpd="sng">
              <a:solidFill>
                <a:srgbClr val="FF0000"/>
              </a:solidFill>
              <a:prstDash val="solid"/>
              <a:round/>
              <a:headEnd type="none" w="sm" len="sm"/>
              <a:tailEnd type="none" w="sm" len="sm"/>
            </a:ln>
            <a:effectLst>
              <a:glow rad="139700">
                <a:schemeClr val="accent6">
                  <a:satMod val="175000"/>
                  <a:alpha val="40000"/>
                </a:schemeClr>
              </a:glow>
            </a:effectLst>
          </p:spPr>
          <p:txBody>
            <a:bodyPr spcFirstLastPara="1" wrap="square" lIns="0" tIns="0" rIns="0" bIns="0" anchor="ctr" anchorCtr="0">
              <a:noAutofit/>
            </a:bodyPr>
            <a:lstStyle/>
            <a:p>
              <a:pPr marL="0" lvl="0" indent="0" algn="ctr" rtl="0">
                <a:spcBef>
                  <a:spcPts val="0"/>
                </a:spcBef>
                <a:spcAft>
                  <a:spcPts val="0"/>
                </a:spcAft>
                <a:buNone/>
              </a:pPr>
              <a:r>
                <a:rPr lang="en" sz="1100"/>
                <a:t>ECC</a:t>
              </a:r>
              <a:endParaRPr sz="1100"/>
            </a:p>
          </p:txBody>
        </p:sp>
        <p:sp>
          <p:nvSpPr>
            <p:cNvPr id="134" name="Google Shape;213;p21">
              <a:extLst>
                <a:ext uri="{FF2B5EF4-FFF2-40B4-BE49-F238E27FC236}">
                  <a16:creationId xmlns:a16="http://schemas.microsoft.com/office/drawing/2014/main" id="{FB134A18-4160-4F18-8A92-91FD731B5B62}"/>
                </a:ext>
              </a:extLst>
            </p:cNvPr>
            <p:cNvSpPr txBox="1"/>
            <p:nvPr/>
          </p:nvSpPr>
          <p:spPr>
            <a:xfrm>
              <a:off x="197351" y="3245451"/>
              <a:ext cx="606766"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Lato"/>
                  <a:ea typeface="Lato"/>
                  <a:cs typeface="Lato"/>
                  <a:sym typeface="Lato"/>
                </a:rPr>
                <a:t>Inputs</a:t>
              </a:r>
              <a:endParaRPr sz="900">
                <a:solidFill>
                  <a:srgbClr val="FFFFFF"/>
                </a:solidFill>
                <a:latin typeface="Lato"/>
                <a:ea typeface="Lato"/>
                <a:cs typeface="Lato"/>
                <a:sym typeface="Lato"/>
              </a:endParaRPr>
            </a:p>
          </p:txBody>
        </p:sp>
        <p:cxnSp>
          <p:nvCxnSpPr>
            <p:cNvPr id="135" name="Google Shape;214;p21">
              <a:extLst>
                <a:ext uri="{FF2B5EF4-FFF2-40B4-BE49-F238E27FC236}">
                  <a16:creationId xmlns:a16="http://schemas.microsoft.com/office/drawing/2014/main" id="{E7B780E2-40D5-4132-A994-681A9428350B}"/>
                </a:ext>
              </a:extLst>
            </p:cNvPr>
            <p:cNvCxnSpPr>
              <a:stCxn id="130" idx="3"/>
              <a:endCxn id="127" idx="1"/>
            </p:cNvCxnSpPr>
            <p:nvPr/>
          </p:nvCxnSpPr>
          <p:spPr>
            <a:xfrm>
              <a:off x="535735" y="2654537"/>
              <a:ext cx="483829" cy="0"/>
            </a:xfrm>
            <a:prstGeom prst="straightConnector1">
              <a:avLst/>
            </a:prstGeom>
            <a:noFill/>
            <a:ln w="9525" cap="flat" cmpd="sng">
              <a:solidFill>
                <a:schemeClr val="dk2"/>
              </a:solidFill>
              <a:prstDash val="solid"/>
              <a:round/>
              <a:headEnd type="none" w="med" len="med"/>
              <a:tailEnd type="triangle" w="med" len="med"/>
            </a:ln>
          </p:spPr>
        </p:cxnSp>
        <p:cxnSp>
          <p:nvCxnSpPr>
            <p:cNvPr id="136" name="Google Shape;215;p21">
              <a:extLst>
                <a:ext uri="{FF2B5EF4-FFF2-40B4-BE49-F238E27FC236}">
                  <a16:creationId xmlns:a16="http://schemas.microsoft.com/office/drawing/2014/main" id="{7F52D5F4-97BF-4FD7-B11F-706EB838EFC0}"/>
                </a:ext>
              </a:extLst>
            </p:cNvPr>
            <p:cNvCxnSpPr>
              <a:stCxn id="131" idx="3"/>
              <a:endCxn id="128" idx="1"/>
            </p:cNvCxnSpPr>
            <p:nvPr/>
          </p:nvCxnSpPr>
          <p:spPr>
            <a:xfrm>
              <a:off x="535735" y="3044865"/>
              <a:ext cx="483829" cy="0"/>
            </a:xfrm>
            <a:prstGeom prst="straightConnector1">
              <a:avLst/>
            </a:prstGeom>
            <a:noFill/>
            <a:ln w="9525" cap="flat" cmpd="sng">
              <a:solidFill>
                <a:schemeClr val="dk2"/>
              </a:solidFill>
              <a:prstDash val="solid"/>
              <a:round/>
              <a:headEnd type="none" w="med" len="med"/>
              <a:tailEnd type="triangle" w="med" len="med"/>
            </a:ln>
          </p:spPr>
        </p:cxnSp>
        <p:cxnSp>
          <p:nvCxnSpPr>
            <p:cNvPr id="137" name="Google Shape;216;p21">
              <a:extLst>
                <a:ext uri="{FF2B5EF4-FFF2-40B4-BE49-F238E27FC236}">
                  <a16:creationId xmlns:a16="http://schemas.microsoft.com/office/drawing/2014/main" id="{4799BC7B-0729-41FD-9E85-BDBF187C1101}"/>
                </a:ext>
              </a:extLst>
            </p:cNvPr>
            <p:cNvCxnSpPr>
              <a:stCxn id="127" idx="3"/>
              <a:endCxn id="129" idx="2"/>
            </p:cNvCxnSpPr>
            <p:nvPr/>
          </p:nvCxnSpPr>
          <p:spPr>
            <a:xfrm>
              <a:off x="1357968" y="2654537"/>
              <a:ext cx="369551" cy="215447"/>
            </a:xfrm>
            <a:prstGeom prst="bentConnector3">
              <a:avLst>
                <a:gd name="adj1" fmla="val 49986"/>
              </a:avLst>
            </a:prstGeom>
            <a:noFill/>
            <a:ln w="9525" cap="flat" cmpd="sng">
              <a:solidFill>
                <a:schemeClr val="dk2"/>
              </a:solidFill>
              <a:prstDash val="solid"/>
              <a:round/>
              <a:headEnd type="none" w="med" len="med"/>
              <a:tailEnd type="triangle" w="med" len="med"/>
            </a:ln>
          </p:spPr>
        </p:cxnSp>
        <p:cxnSp>
          <p:nvCxnSpPr>
            <p:cNvPr id="138" name="Google Shape;217;p21">
              <a:extLst>
                <a:ext uri="{FF2B5EF4-FFF2-40B4-BE49-F238E27FC236}">
                  <a16:creationId xmlns:a16="http://schemas.microsoft.com/office/drawing/2014/main" id="{0A0004DF-4F74-4B2D-9595-A3335ABEA2F2}"/>
                </a:ext>
              </a:extLst>
            </p:cNvPr>
            <p:cNvCxnSpPr>
              <a:stCxn id="128" idx="3"/>
              <a:endCxn id="129" idx="2"/>
            </p:cNvCxnSpPr>
            <p:nvPr/>
          </p:nvCxnSpPr>
          <p:spPr>
            <a:xfrm rot="10800000" flipH="1">
              <a:off x="1357968" y="2869984"/>
              <a:ext cx="369551" cy="174881"/>
            </a:xfrm>
            <a:prstGeom prst="bentConnector3">
              <a:avLst>
                <a:gd name="adj1" fmla="val 49986"/>
              </a:avLst>
            </a:prstGeom>
            <a:noFill/>
            <a:ln w="9525" cap="flat" cmpd="sng">
              <a:solidFill>
                <a:schemeClr val="dk2"/>
              </a:solidFill>
              <a:prstDash val="solid"/>
              <a:round/>
              <a:headEnd type="none" w="med" len="med"/>
              <a:tailEnd type="triangle" w="med" len="med"/>
            </a:ln>
          </p:spPr>
        </p:cxnSp>
        <p:cxnSp>
          <p:nvCxnSpPr>
            <p:cNvPr id="139" name="Google Shape;218;p21">
              <a:extLst>
                <a:ext uri="{FF2B5EF4-FFF2-40B4-BE49-F238E27FC236}">
                  <a16:creationId xmlns:a16="http://schemas.microsoft.com/office/drawing/2014/main" id="{CD04A3F8-916D-49B2-8D89-8CA28BECCC12}"/>
                </a:ext>
              </a:extLst>
            </p:cNvPr>
            <p:cNvCxnSpPr>
              <a:stCxn id="129" idx="6"/>
              <a:endCxn id="132" idx="1"/>
            </p:cNvCxnSpPr>
            <p:nvPr/>
          </p:nvCxnSpPr>
          <p:spPr>
            <a:xfrm>
              <a:off x="2102903" y="2869984"/>
              <a:ext cx="369551" cy="0"/>
            </a:xfrm>
            <a:prstGeom prst="straightConnector1">
              <a:avLst/>
            </a:prstGeom>
            <a:noFill/>
            <a:ln w="9525" cap="flat" cmpd="sng">
              <a:solidFill>
                <a:schemeClr val="dk2"/>
              </a:solidFill>
              <a:prstDash val="solid"/>
              <a:round/>
              <a:headEnd type="none" w="med" len="med"/>
              <a:tailEnd type="triangle" w="med" len="med"/>
            </a:ln>
          </p:spPr>
        </p:cxnSp>
        <p:cxnSp>
          <p:nvCxnSpPr>
            <p:cNvPr id="140" name="Google Shape;219;p21">
              <a:extLst>
                <a:ext uri="{FF2B5EF4-FFF2-40B4-BE49-F238E27FC236}">
                  <a16:creationId xmlns:a16="http://schemas.microsoft.com/office/drawing/2014/main" id="{48433D6D-B787-4908-A6B8-FE40DC52A09E}"/>
                </a:ext>
              </a:extLst>
            </p:cNvPr>
            <p:cNvCxnSpPr>
              <a:stCxn id="133" idx="2"/>
              <a:endCxn id="132" idx="0"/>
            </p:cNvCxnSpPr>
            <p:nvPr/>
          </p:nvCxnSpPr>
          <p:spPr>
            <a:xfrm>
              <a:off x="2641543" y="2548751"/>
              <a:ext cx="0" cy="188980"/>
            </a:xfrm>
            <a:prstGeom prst="straightConnector1">
              <a:avLst/>
            </a:prstGeom>
            <a:noFill/>
            <a:ln w="9525" cap="flat" cmpd="sng">
              <a:solidFill>
                <a:schemeClr val="dk2"/>
              </a:solidFill>
              <a:prstDash val="solid"/>
              <a:round/>
              <a:headEnd type="none" w="med" len="med"/>
              <a:tailEnd type="triangle" w="med" len="med"/>
            </a:ln>
          </p:spPr>
        </p:cxnSp>
        <p:sp>
          <p:nvSpPr>
            <p:cNvPr id="141" name="Google Shape;220;p21">
              <a:extLst>
                <a:ext uri="{FF2B5EF4-FFF2-40B4-BE49-F238E27FC236}">
                  <a16:creationId xmlns:a16="http://schemas.microsoft.com/office/drawing/2014/main" id="{5B081D48-5D80-4C2A-B4B4-6B590D01E586}"/>
                </a:ext>
              </a:extLst>
            </p:cNvPr>
            <p:cNvSpPr txBox="1"/>
            <p:nvPr/>
          </p:nvSpPr>
          <p:spPr>
            <a:xfrm>
              <a:off x="1019605" y="3245451"/>
              <a:ext cx="1791108"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50">
                  <a:solidFill>
                    <a:srgbClr val="FFFFFF"/>
                  </a:solidFill>
                  <a:latin typeface="Lato"/>
                  <a:ea typeface="Lato"/>
                  <a:cs typeface="Lato"/>
                  <a:sym typeface="Lato"/>
                </a:rPr>
                <a:t>Adder</a:t>
              </a:r>
              <a:endParaRPr sz="1050">
                <a:solidFill>
                  <a:srgbClr val="FFFFFF"/>
                </a:solidFill>
                <a:latin typeface="Lato"/>
                <a:ea typeface="Lato"/>
                <a:cs typeface="Lato"/>
                <a:sym typeface="Lato"/>
              </a:endParaRPr>
            </a:p>
          </p:txBody>
        </p:sp>
        <p:sp>
          <p:nvSpPr>
            <p:cNvPr id="142" name="Google Shape;221;p21">
              <a:extLst>
                <a:ext uri="{FF2B5EF4-FFF2-40B4-BE49-F238E27FC236}">
                  <a16:creationId xmlns:a16="http://schemas.microsoft.com/office/drawing/2014/main" id="{987F14B6-B11F-4EE0-A212-22181739A0BE}"/>
                </a:ext>
              </a:extLst>
            </p:cNvPr>
            <p:cNvSpPr/>
            <p:nvPr/>
          </p:nvSpPr>
          <p:spPr>
            <a:xfrm>
              <a:off x="3268942" y="2737649"/>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 name="Google Shape;222;p21">
              <a:extLst>
                <a:ext uri="{FF2B5EF4-FFF2-40B4-BE49-F238E27FC236}">
                  <a16:creationId xmlns:a16="http://schemas.microsoft.com/office/drawing/2014/main" id="{606E1913-BFE6-403F-90C6-6AE7086F45D8}"/>
                </a:ext>
              </a:extLst>
            </p:cNvPr>
            <p:cNvCxnSpPr>
              <a:stCxn id="132" idx="3"/>
              <a:endCxn id="142" idx="1"/>
            </p:cNvCxnSpPr>
            <p:nvPr/>
          </p:nvCxnSpPr>
          <p:spPr>
            <a:xfrm>
              <a:off x="2810734" y="2869984"/>
              <a:ext cx="458104" cy="0"/>
            </a:xfrm>
            <a:prstGeom prst="straightConnector1">
              <a:avLst/>
            </a:prstGeom>
            <a:noFill/>
            <a:ln w="9525" cap="flat" cmpd="sng">
              <a:solidFill>
                <a:schemeClr val="dk2"/>
              </a:solidFill>
              <a:prstDash val="solid"/>
              <a:round/>
              <a:headEnd type="none" w="med" len="med"/>
              <a:tailEnd type="triangle" w="med" len="med"/>
            </a:ln>
          </p:spPr>
        </p:cxnSp>
        <p:sp>
          <p:nvSpPr>
            <p:cNvPr id="144" name="Google Shape;223;p21">
              <a:extLst>
                <a:ext uri="{FF2B5EF4-FFF2-40B4-BE49-F238E27FC236}">
                  <a16:creationId xmlns:a16="http://schemas.microsoft.com/office/drawing/2014/main" id="{A617A771-09FC-4CEE-908C-E1B1560A40C2}"/>
                </a:ext>
              </a:extLst>
            </p:cNvPr>
            <p:cNvSpPr txBox="1"/>
            <p:nvPr/>
          </p:nvSpPr>
          <p:spPr>
            <a:xfrm>
              <a:off x="3026202" y="3245450"/>
              <a:ext cx="606766"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Lato"/>
                  <a:ea typeface="Lato"/>
                  <a:cs typeface="Lato"/>
                  <a:sym typeface="Lato"/>
                </a:rPr>
                <a:t>Output</a:t>
              </a:r>
              <a:endParaRPr sz="900">
                <a:solidFill>
                  <a:srgbClr val="FFFFFF"/>
                </a:solidFill>
                <a:latin typeface="Lato"/>
                <a:ea typeface="Lato"/>
                <a:cs typeface="Lato"/>
                <a:sym typeface="Lato"/>
              </a:endParaRPr>
            </a:p>
          </p:txBody>
        </p:sp>
        <p:sp>
          <p:nvSpPr>
            <p:cNvPr id="145" name="Google Shape;224;p21">
              <a:extLst>
                <a:ext uri="{FF2B5EF4-FFF2-40B4-BE49-F238E27FC236}">
                  <a16:creationId xmlns:a16="http://schemas.microsoft.com/office/drawing/2014/main" id="{F2DE62F8-79B4-430E-A710-2BAAA354881A}"/>
                </a:ext>
              </a:extLst>
            </p:cNvPr>
            <p:cNvSpPr/>
            <p:nvPr/>
          </p:nvSpPr>
          <p:spPr>
            <a:xfrm>
              <a:off x="834911" y="2266784"/>
              <a:ext cx="375472" cy="450184"/>
            </a:xfrm>
            <a:prstGeom prst="lightningBol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5;p21">
              <a:extLst>
                <a:ext uri="{FF2B5EF4-FFF2-40B4-BE49-F238E27FC236}">
                  <a16:creationId xmlns:a16="http://schemas.microsoft.com/office/drawing/2014/main" id="{67DBE5DA-D07F-414E-8015-C97D7F3A9352}"/>
                </a:ext>
              </a:extLst>
            </p:cNvPr>
            <p:cNvSpPr/>
            <p:nvPr/>
          </p:nvSpPr>
          <p:spPr>
            <a:xfrm>
              <a:off x="813308" y="2607539"/>
              <a:ext cx="375472" cy="450184"/>
            </a:xfrm>
            <a:prstGeom prst="lightningBol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roup 146">
              <a:extLst>
                <a:ext uri="{FF2B5EF4-FFF2-40B4-BE49-F238E27FC236}">
                  <a16:creationId xmlns:a16="http://schemas.microsoft.com/office/drawing/2014/main" id="{A0CB94F6-4DB6-4EF1-8222-ED78A4DAB82D}"/>
                </a:ext>
              </a:extLst>
            </p:cNvPr>
            <p:cNvGrpSpPr/>
            <p:nvPr/>
          </p:nvGrpSpPr>
          <p:grpSpPr>
            <a:xfrm>
              <a:off x="3650272" y="2392092"/>
              <a:ext cx="502628" cy="691112"/>
              <a:chOff x="5236036" y="2473646"/>
              <a:chExt cx="609600" cy="838196"/>
            </a:xfrm>
          </p:grpSpPr>
          <p:sp>
            <p:nvSpPr>
              <p:cNvPr id="148" name="Freeform: Shape 147">
                <a:extLst>
                  <a:ext uri="{FF2B5EF4-FFF2-40B4-BE49-F238E27FC236}">
                    <a16:creationId xmlns:a16="http://schemas.microsoft.com/office/drawing/2014/main" id="{9147D031-5883-40C7-A05D-B14CFE54B4F7}"/>
                  </a:ext>
                </a:extLst>
              </p:cNvPr>
              <p:cNvSpPr/>
              <p:nvPr/>
            </p:nvSpPr>
            <p:spPr>
              <a:xfrm rot="16200000">
                <a:off x="5355100" y="2907030"/>
                <a:ext cx="352424" cy="457200"/>
              </a:xfrm>
              <a:custGeom>
                <a:avLst/>
                <a:gdLst>
                  <a:gd name="connsiteX0" fmla="*/ 352425 w 352425"/>
                  <a:gd name="connsiteY0" fmla="*/ 400050 h 457200"/>
                  <a:gd name="connsiteX1" fmla="*/ 57150 w 352425"/>
                  <a:gd name="connsiteY1" fmla="*/ 400050 h 457200"/>
                  <a:gd name="connsiteX2" fmla="*/ 57150 w 352425"/>
                  <a:gd name="connsiteY2" fmla="*/ 57150 h 457200"/>
                  <a:gd name="connsiteX3" fmla="*/ 317945 w 352425"/>
                  <a:gd name="connsiteY3" fmla="*/ 57150 h 457200"/>
                  <a:gd name="connsiteX4" fmla="*/ 341186 w 352425"/>
                  <a:gd name="connsiteY4" fmla="*/ 0 h 457200"/>
                  <a:gd name="connsiteX5" fmla="*/ 38100 w 352425"/>
                  <a:gd name="connsiteY5" fmla="*/ 0 h 457200"/>
                  <a:gd name="connsiteX6" fmla="*/ 0 w 352425"/>
                  <a:gd name="connsiteY6" fmla="*/ 38100 h 457200"/>
                  <a:gd name="connsiteX7" fmla="*/ 0 w 352425"/>
                  <a:gd name="connsiteY7" fmla="*/ 419100 h 457200"/>
                  <a:gd name="connsiteX8" fmla="*/ 38100 w 352425"/>
                  <a:gd name="connsiteY8" fmla="*/ 457200 h 457200"/>
                  <a:gd name="connsiteX9" fmla="*/ 352425 w 352425"/>
                  <a:gd name="connsiteY9"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457200">
                    <a:moveTo>
                      <a:pt x="352425" y="400050"/>
                    </a:moveTo>
                    <a:lnTo>
                      <a:pt x="57150" y="400050"/>
                    </a:lnTo>
                    <a:lnTo>
                      <a:pt x="57150" y="57150"/>
                    </a:lnTo>
                    <a:lnTo>
                      <a:pt x="317945" y="57150"/>
                    </a:lnTo>
                    <a:lnTo>
                      <a:pt x="341186" y="0"/>
                    </a:lnTo>
                    <a:lnTo>
                      <a:pt x="38100" y="0"/>
                    </a:lnTo>
                    <a:cubicBezTo>
                      <a:pt x="17058" y="0"/>
                      <a:pt x="0" y="17058"/>
                      <a:pt x="0" y="38100"/>
                    </a:cubicBezTo>
                    <a:lnTo>
                      <a:pt x="0" y="419100"/>
                    </a:lnTo>
                    <a:cubicBezTo>
                      <a:pt x="0" y="440142"/>
                      <a:pt x="17058" y="457200"/>
                      <a:pt x="38100" y="457200"/>
                    </a:cubicBezTo>
                    <a:lnTo>
                      <a:pt x="352425" y="457200"/>
                    </a:lnTo>
                    <a:close/>
                  </a:path>
                </a:pathLst>
              </a:custGeom>
              <a:solidFill>
                <a:srgbClr val="FF0000"/>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D0E5716-BC0F-42F9-AADF-F644F0091AC9}"/>
                  </a:ext>
                </a:extLst>
              </p:cNvPr>
              <p:cNvSpPr/>
              <p:nvPr/>
            </p:nvSpPr>
            <p:spPr>
              <a:xfrm rot="16200000">
                <a:off x="5336050" y="2440308"/>
                <a:ext cx="390524" cy="457200"/>
              </a:xfrm>
              <a:custGeom>
                <a:avLst/>
                <a:gdLst>
                  <a:gd name="connsiteX0" fmla="*/ 352425 w 390525"/>
                  <a:gd name="connsiteY0" fmla="*/ 142875 h 457200"/>
                  <a:gd name="connsiteX1" fmla="*/ 314325 w 390525"/>
                  <a:gd name="connsiteY1" fmla="*/ 142875 h 457200"/>
                  <a:gd name="connsiteX2" fmla="*/ 314325 w 390525"/>
                  <a:gd name="connsiteY2" fmla="*/ 38100 h 457200"/>
                  <a:gd name="connsiteX3" fmla="*/ 276225 w 390525"/>
                  <a:gd name="connsiteY3" fmla="*/ 0 h 457200"/>
                  <a:gd name="connsiteX4" fmla="*/ 0 w 390525"/>
                  <a:gd name="connsiteY4" fmla="*/ 0 h 457200"/>
                  <a:gd name="connsiteX5" fmla="*/ 0 w 390525"/>
                  <a:gd name="connsiteY5" fmla="*/ 57150 h 457200"/>
                  <a:gd name="connsiteX6" fmla="*/ 257175 w 390525"/>
                  <a:gd name="connsiteY6" fmla="*/ 57150 h 457200"/>
                  <a:gd name="connsiteX7" fmla="*/ 257175 w 390525"/>
                  <a:gd name="connsiteY7" fmla="*/ 400050 h 457200"/>
                  <a:gd name="connsiteX8" fmla="*/ 47625 w 390525"/>
                  <a:gd name="connsiteY8" fmla="*/ 400050 h 457200"/>
                  <a:gd name="connsiteX9" fmla="*/ 22384 w 390525"/>
                  <a:gd name="connsiteY9" fmla="*/ 457200 h 457200"/>
                  <a:gd name="connsiteX10" fmla="*/ 276225 w 390525"/>
                  <a:gd name="connsiteY10" fmla="*/ 457200 h 457200"/>
                  <a:gd name="connsiteX11" fmla="*/ 314325 w 390525"/>
                  <a:gd name="connsiteY11" fmla="*/ 419100 h 457200"/>
                  <a:gd name="connsiteX12" fmla="*/ 314325 w 390525"/>
                  <a:gd name="connsiteY12" fmla="*/ 314325 h 457200"/>
                  <a:gd name="connsiteX13" fmla="*/ 352425 w 390525"/>
                  <a:gd name="connsiteY13" fmla="*/ 314325 h 457200"/>
                  <a:gd name="connsiteX14" fmla="*/ 390525 w 390525"/>
                  <a:gd name="connsiteY14" fmla="*/ 276225 h 457200"/>
                  <a:gd name="connsiteX15" fmla="*/ 390525 w 390525"/>
                  <a:gd name="connsiteY15" fmla="*/ 180975 h 457200"/>
                  <a:gd name="connsiteX16" fmla="*/ 352425 w 390525"/>
                  <a:gd name="connsiteY16" fmla="*/ 14287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525" h="457200">
                    <a:moveTo>
                      <a:pt x="352425" y="142875"/>
                    </a:moveTo>
                    <a:lnTo>
                      <a:pt x="314325" y="142875"/>
                    </a:lnTo>
                    <a:lnTo>
                      <a:pt x="314325" y="38100"/>
                    </a:lnTo>
                    <a:cubicBezTo>
                      <a:pt x="314325" y="17058"/>
                      <a:pt x="297267" y="0"/>
                      <a:pt x="276225" y="0"/>
                    </a:cubicBezTo>
                    <a:lnTo>
                      <a:pt x="0" y="0"/>
                    </a:lnTo>
                    <a:lnTo>
                      <a:pt x="0" y="57150"/>
                    </a:lnTo>
                    <a:lnTo>
                      <a:pt x="257175" y="57150"/>
                    </a:lnTo>
                    <a:lnTo>
                      <a:pt x="257175" y="400050"/>
                    </a:lnTo>
                    <a:lnTo>
                      <a:pt x="47625" y="400050"/>
                    </a:lnTo>
                    <a:lnTo>
                      <a:pt x="22384" y="457200"/>
                    </a:lnTo>
                    <a:lnTo>
                      <a:pt x="276225" y="457200"/>
                    </a:lnTo>
                    <a:cubicBezTo>
                      <a:pt x="297267" y="457200"/>
                      <a:pt x="314325" y="440142"/>
                      <a:pt x="314325" y="419100"/>
                    </a:cubicBezTo>
                    <a:lnTo>
                      <a:pt x="314325" y="314325"/>
                    </a:lnTo>
                    <a:lnTo>
                      <a:pt x="352425" y="314325"/>
                    </a:lnTo>
                    <a:cubicBezTo>
                      <a:pt x="373467" y="314325"/>
                      <a:pt x="390525" y="297267"/>
                      <a:pt x="390525" y="276225"/>
                    </a:cubicBezTo>
                    <a:lnTo>
                      <a:pt x="390525" y="180975"/>
                    </a:lnTo>
                    <a:cubicBezTo>
                      <a:pt x="390525" y="159933"/>
                      <a:pt x="373467" y="142875"/>
                      <a:pt x="352425" y="142875"/>
                    </a:cubicBezTo>
                    <a:close/>
                  </a:path>
                </a:pathLst>
              </a:custGeom>
              <a:solidFill>
                <a:srgbClr val="FF0000"/>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2AB6F23-B23E-460B-B4FF-FCD63E63E52A}"/>
                  </a:ext>
                </a:extLst>
              </p:cNvPr>
              <p:cNvSpPr/>
              <p:nvPr/>
            </p:nvSpPr>
            <p:spPr>
              <a:xfrm rot="16200000">
                <a:off x="5402724" y="2614715"/>
                <a:ext cx="276224" cy="609600"/>
              </a:xfrm>
              <a:custGeom>
                <a:avLst/>
                <a:gdLst>
                  <a:gd name="connsiteX0" fmla="*/ 155353 w 276225"/>
                  <a:gd name="connsiteY0" fmla="*/ 285750 h 609600"/>
                  <a:gd name="connsiteX1" fmla="*/ 155353 w 276225"/>
                  <a:gd name="connsiteY1" fmla="*/ 0 h 609600"/>
                  <a:gd name="connsiteX2" fmla="*/ 0 w 276225"/>
                  <a:gd name="connsiteY2" fmla="*/ 380714 h 609600"/>
                  <a:gd name="connsiteX3" fmla="*/ 136303 w 276225"/>
                  <a:gd name="connsiteY3" fmla="*/ 381000 h 609600"/>
                  <a:gd name="connsiteX4" fmla="*/ 136303 w 276225"/>
                  <a:gd name="connsiteY4" fmla="*/ 609600 h 609600"/>
                  <a:gd name="connsiteX5" fmla="*/ 279178 w 276225"/>
                  <a:gd name="connsiteY5" fmla="*/ 285750 h 609600"/>
                  <a:gd name="connsiteX6" fmla="*/ 155353 w 276225"/>
                  <a:gd name="connsiteY6" fmla="*/ 28575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609600">
                    <a:moveTo>
                      <a:pt x="155353" y="285750"/>
                    </a:moveTo>
                    <a:lnTo>
                      <a:pt x="155353" y="0"/>
                    </a:lnTo>
                    <a:lnTo>
                      <a:pt x="0" y="380714"/>
                    </a:lnTo>
                    <a:lnTo>
                      <a:pt x="136303" y="381000"/>
                    </a:lnTo>
                    <a:lnTo>
                      <a:pt x="136303" y="609600"/>
                    </a:lnTo>
                    <a:lnTo>
                      <a:pt x="279178" y="285750"/>
                    </a:lnTo>
                    <a:lnTo>
                      <a:pt x="155353" y="285750"/>
                    </a:lnTo>
                    <a:close/>
                  </a:path>
                </a:pathLst>
              </a:custGeom>
              <a:solidFill>
                <a:srgbClr val="FF0000"/>
              </a:solidFill>
              <a:ln w="9525" cap="flat">
                <a:noFill/>
                <a:prstDash val="solid"/>
                <a:miter/>
              </a:ln>
            </p:spPr>
            <p:txBody>
              <a:bodyPr rtlCol="0" anchor="ctr"/>
              <a:lstStyle/>
              <a:p>
                <a:endParaRPr lang="en-US"/>
              </a:p>
            </p:txBody>
          </p:sp>
        </p:grpSp>
      </p:grpSp>
      <p:sp>
        <p:nvSpPr>
          <p:cNvPr id="151" name="Google Shape;213;p21">
            <a:extLst>
              <a:ext uri="{FF2B5EF4-FFF2-40B4-BE49-F238E27FC236}">
                <a16:creationId xmlns:a16="http://schemas.microsoft.com/office/drawing/2014/main" id="{9DA8A754-6ECB-4F6F-B3F7-738938523E3B}"/>
              </a:ext>
            </a:extLst>
          </p:cNvPr>
          <p:cNvSpPr txBox="1"/>
          <p:nvPr/>
        </p:nvSpPr>
        <p:spPr>
          <a:xfrm>
            <a:off x="252326" y="4583889"/>
            <a:ext cx="3452921" cy="326263"/>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900">
                <a:solidFill>
                  <a:srgbClr val="FFFFFF"/>
                </a:solidFill>
                <a:latin typeface="Lato"/>
                <a:ea typeface="Lato"/>
                <a:cs typeface="Lato"/>
                <a:sym typeface="Lato"/>
              </a:rPr>
              <a:t>Effect: Increase power consumption through overworking ECC</a:t>
            </a:r>
            <a:endParaRPr sz="900">
              <a:solidFill>
                <a:srgbClr val="FFFFFF"/>
              </a:solidFill>
              <a:latin typeface="Lato"/>
              <a:ea typeface="Lato"/>
              <a:cs typeface="Lato"/>
              <a:sym typeface="Lato"/>
            </a:endParaRPr>
          </a:p>
        </p:txBody>
      </p:sp>
      <p:sp>
        <p:nvSpPr>
          <p:cNvPr id="168" name="Google Shape;213;p21">
            <a:extLst>
              <a:ext uri="{FF2B5EF4-FFF2-40B4-BE49-F238E27FC236}">
                <a16:creationId xmlns:a16="http://schemas.microsoft.com/office/drawing/2014/main" id="{26C092E3-5C80-450F-ADC4-C918E7A221DC}"/>
              </a:ext>
            </a:extLst>
          </p:cNvPr>
          <p:cNvSpPr txBox="1"/>
          <p:nvPr/>
        </p:nvSpPr>
        <p:spPr>
          <a:xfrm>
            <a:off x="4410670" y="4583889"/>
            <a:ext cx="4313781" cy="326263"/>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900">
                <a:solidFill>
                  <a:srgbClr val="FFFFFF"/>
                </a:solidFill>
                <a:latin typeface="Lato"/>
                <a:ea typeface="Lato"/>
                <a:cs typeface="Lato"/>
                <a:sym typeface="Lato"/>
              </a:rPr>
              <a:t>Effect: Decrease output quality without user specification, fools user</a:t>
            </a:r>
            <a:endParaRPr sz="900">
              <a:solidFill>
                <a:srgbClr val="FFFFFF"/>
              </a:solidFill>
              <a:latin typeface="Lato"/>
              <a:ea typeface="Lato"/>
              <a:cs typeface="Lato"/>
              <a:sym typeface="Lato"/>
            </a:endParaRPr>
          </a:p>
        </p:txBody>
      </p:sp>
      <p:grpSp>
        <p:nvGrpSpPr>
          <p:cNvPr id="169" name="Group 168">
            <a:extLst>
              <a:ext uri="{FF2B5EF4-FFF2-40B4-BE49-F238E27FC236}">
                <a16:creationId xmlns:a16="http://schemas.microsoft.com/office/drawing/2014/main" id="{218B2B32-243F-4FB5-BD4B-948401F6094D}"/>
              </a:ext>
            </a:extLst>
          </p:cNvPr>
          <p:cNvGrpSpPr/>
          <p:nvPr/>
        </p:nvGrpSpPr>
        <p:grpSpPr>
          <a:xfrm>
            <a:off x="4410670" y="2637647"/>
            <a:ext cx="4313781" cy="1679938"/>
            <a:chOff x="4409070" y="1895950"/>
            <a:chExt cx="4313781" cy="1679938"/>
          </a:xfrm>
        </p:grpSpPr>
        <p:pic>
          <p:nvPicPr>
            <p:cNvPr id="170" name="Picture 169">
              <a:extLst>
                <a:ext uri="{FF2B5EF4-FFF2-40B4-BE49-F238E27FC236}">
                  <a16:creationId xmlns:a16="http://schemas.microsoft.com/office/drawing/2014/main" id="{306869A1-FB71-4368-AF88-98094FF87D72}"/>
                </a:ext>
              </a:extLst>
            </p:cNvPr>
            <p:cNvPicPr>
              <a:picLocks noChangeAspect="1"/>
            </p:cNvPicPr>
            <p:nvPr/>
          </p:nvPicPr>
          <p:blipFill>
            <a:blip r:embed="rId3"/>
            <a:stretch>
              <a:fillRect/>
            </a:stretch>
          </p:blipFill>
          <p:spPr>
            <a:xfrm>
              <a:off x="7664634" y="2122068"/>
              <a:ext cx="1058217" cy="1054107"/>
            </a:xfrm>
            <a:prstGeom prst="rect">
              <a:avLst/>
            </a:prstGeom>
          </p:spPr>
        </p:pic>
        <p:grpSp>
          <p:nvGrpSpPr>
            <p:cNvPr id="171" name="Group 170">
              <a:extLst>
                <a:ext uri="{FF2B5EF4-FFF2-40B4-BE49-F238E27FC236}">
                  <a16:creationId xmlns:a16="http://schemas.microsoft.com/office/drawing/2014/main" id="{B4F1B462-DFFC-46B5-B4CA-4B8A74AF8D82}"/>
                </a:ext>
              </a:extLst>
            </p:cNvPr>
            <p:cNvGrpSpPr/>
            <p:nvPr/>
          </p:nvGrpSpPr>
          <p:grpSpPr>
            <a:xfrm>
              <a:off x="4409070" y="1895950"/>
              <a:ext cx="2707072" cy="1679938"/>
              <a:chOff x="4409070" y="1895950"/>
              <a:chExt cx="2707072" cy="1679938"/>
            </a:xfrm>
          </p:grpSpPr>
          <p:sp>
            <p:nvSpPr>
              <p:cNvPr id="172" name="Google Shape;221;p21">
                <a:extLst>
                  <a:ext uri="{FF2B5EF4-FFF2-40B4-BE49-F238E27FC236}">
                    <a16:creationId xmlns:a16="http://schemas.microsoft.com/office/drawing/2014/main" id="{16197BF3-472A-4889-AF81-B4EAB8936C24}"/>
                  </a:ext>
                </a:extLst>
              </p:cNvPr>
              <p:cNvSpPr/>
              <p:nvPr/>
            </p:nvSpPr>
            <p:spPr>
              <a:xfrm>
                <a:off x="4409070" y="2864102"/>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173" name="Google Shape;221;p21">
                <a:extLst>
                  <a:ext uri="{FF2B5EF4-FFF2-40B4-BE49-F238E27FC236}">
                    <a16:creationId xmlns:a16="http://schemas.microsoft.com/office/drawing/2014/main" id="{F943476B-2FD9-4A82-89E9-107AF8873833}"/>
                  </a:ext>
                </a:extLst>
              </p:cNvPr>
              <p:cNvSpPr/>
              <p:nvPr/>
            </p:nvSpPr>
            <p:spPr>
              <a:xfrm>
                <a:off x="4747454" y="2864102"/>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174" name="Google Shape;221;p21">
                <a:extLst>
                  <a:ext uri="{FF2B5EF4-FFF2-40B4-BE49-F238E27FC236}">
                    <a16:creationId xmlns:a16="http://schemas.microsoft.com/office/drawing/2014/main" id="{4C264583-60FE-4012-BA21-8A9B8B6E0472}"/>
                  </a:ext>
                </a:extLst>
              </p:cNvPr>
              <p:cNvSpPr/>
              <p:nvPr/>
            </p:nvSpPr>
            <p:spPr>
              <a:xfrm>
                <a:off x="5085838" y="2864102"/>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175" name="Google Shape;221;p21">
                <a:extLst>
                  <a:ext uri="{FF2B5EF4-FFF2-40B4-BE49-F238E27FC236}">
                    <a16:creationId xmlns:a16="http://schemas.microsoft.com/office/drawing/2014/main" id="{0D876ED6-15E3-4AE0-82B5-D264D50392D5}"/>
                  </a:ext>
                </a:extLst>
              </p:cNvPr>
              <p:cNvSpPr/>
              <p:nvPr/>
            </p:nvSpPr>
            <p:spPr>
              <a:xfrm>
                <a:off x="5424222" y="2864102"/>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176" name="Google Shape;221;p21">
                <a:extLst>
                  <a:ext uri="{FF2B5EF4-FFF2-40B4-BE49-F238E27FC236}">
                    <a16:creationId xmlns:a16="http://schemas.microsoft.com/office/drawing/2014/main" id="{ACBB0D03-EA14-415B-9EDB-033056244F27}"/>
                  </a:ext>
                </a:extLst>
              </p:cNvPr>
              <p:cNvSpPr/>
              <p:nvPr/>
            </p:nvSpPr>
            <p:spPr>
              <a:xfrm>
                <a:off x="5762606" y="2864102"/>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177" name="Google Shape;221;p21">
                <a:extLst>
                  <a:ext uri="{FF2B5EF4-FFF2-40B4-BE49-F238E27FC236}">
                    <a16:creationId xmlns:a16="http://schemas.microsoft.com/office/drawing/2014/main" id="{643C647F-302C-432E-ACF0-278156832ACF}"/>
                  </a:ext>
                </a:extLst>
              </p:cNvPr>
              <p:cNvSpPr/>
              <p:nvPr/>
            </p:nvSpPr>
            <p:spPr>
              <a:xfrm>
                <a:off x="6100990" y="2864102"/>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178" name="Google Shape;221;p21">
                <a:extLst>
                  <a:ext uri="{FF2B5EF4-FFF2-40B4-BE49-F238E27FC236}">
                    <a16:creationId xmlns:a16="http://schemas.microsoft.com/office/drawing/2014/main" id="{E2D17EFA-ABAD-44CF-AF40-987CC8B694EE}"/>
                  </a:ext>
                </a:extLst>
              </p:cNvPr>
              <p:cNvSpPr/>
              <p:nvPr/>
            </p:nvSpPr>
            <p:spPr>
              <a:xfrm>
                <a:off x="6439374" y="2864102"/>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179" name="Google Shape;221;p21">
                <a:extLst>
                  <a:ext uri="{FF2B5EF4-FFF2-40B4-BE49-F238E27FC236}">
                    <a16:creationId xmlns:a16="http://schemas.microsoft.com/office/drawing/2014/main" id="{B225311E-3EE9-4F94-AE6F-CD0281153351}"/>
                  </a:ext>
                </a:extLst>
              </p:cNvPr>
              <p:cNvSpPr/>
              <p:nvPr/>
            </p:nvSpPr>
            <p:spPr>
              <a:xfrm>
                <a:off x="6777758" y="2864102"/>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180" name="Google Shape;221;p21">
                <a:extLst>
                  <a:ext uri="{FF2B5EF4-FFF2-40B4-BE49-F238E27FC236}">
                    <a16:creationId xmlns:a16="http://schemas.microsoft.com/office/drawing/2014/main" id="{A9B8A63D-2007-4B27-9FC2-D5491F1DB331}"/>
                  </a:ext>
                </a:extLst>
              </p:cNvPr>
              <p:cNvSpPr/>
              <p:nvPr/>
            </p:nvSpPr>
            <p:spPr>
              <a:xfrm>
                <a:off x="5390638" y="2128808"/>
                <a:ext cx="338384" cy="264671"/>
              </a:xfrm>
              <a:prstGeom prst="rect">
                <a:avLst/>
              </a:prstGeom>
              <a:solidFill>
                <a:schemeClr val="lt2"/>
              </a:solidFill>
              <a:ln w="19050" cap="flat" cmpd="sng">
                <a:solidFill>
                  <a:srgbClr val="FF0000"/>
                </a:solidFill>
                <a:prstDash val="solid"/>
                <a:round/>
                <a:headEnd type="none" w="sm" len="sm"/>
                <a:tailEnd type="none" w="sm" len="sm"/>
              </a:ln>
              <a:effectLst>
                <a:glow rad="139700">
                  <a:schemeClr val="accent6">
                    <a:satMod val="175000"/>
                    <a:alpha val="40000"/>
                  </a:schemeClr>
                </a:glow>
              </a:effectLst>
            </p:spPr>
            <p:txBody>
              <a:bodyPr spcFirstLastPara="1" wrap="square" lIns="0" tIns="0" rIns="0" bIns="0" anchor="ctr" anchorCtr="0">
                <a:noAutofit/>
              </a:bodyPr>
              <a:lstStyle/>
              <a:p>
                <a:pPr algn="ctr"/>
                <a:r>
                  <a:rPr lang="en-US">
                    <a:solidFill>
                      <a:srgbClr val="FF0000"/>
                    </a:solidFill>
                  </a:rPr>
                  <a:t>6</a:t>
                </a:r>
                <a:endParaRPr>
                  <a:solidFill>
                    <a:srgbClr val="FF0000"/>
                  </a:solidFill>
                </a:endParaRPr>
              </a:p>
            </p:txBody>
          </p:sp>
          <p:cxnSp>
            <p:nvCxnSpPr>
              <p:cNvPr id="181" name="Connector: Elbow 180">
                <a:extLst>
                  <a:ext uri="{FF2B5EF4-FFF2-40B4-BE49-F238E27FC236}">
                    <a16:creationId xmlns:a16="http://schemas.microsoft.com/office/drawing/2014/main" id="{5E529F09-C40F-4CF1-91D0-B5DEB25F40D4}"/>
                  </a:ext>
                </a:extLst>
              </p:cNvPr>
              <p:cNvCxnSpPr>
                <a:cxnSpLocks/>
                <a:stCxn id="180" idx="1"/>
              </p:cNvCxnSpPr>
              <p:nvPr/>
            </p:nvCxnSpPr>
            <p:spPr>
              <a:xfrm rot="10800000" flipV="1">
                <a:off x="5085838" y="2261143"/>
                <a:ext cx="304800" cy="867629"/>
              </a:xfrm>
              <a:prstGeom prst="bentConnector2">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2" name="Google Shape;223;p21">
                <a:extLst>
                  <a:ext uri="{FF2B5EF4-FFF2-40B4-BE49-F238E27FC236}">
                    <a16:creationId xmlns:a16="http://schemas.microsoft.com/office/drawing/2014/main" id="{B888C872-5AC4-492D-90E7-02FCD87354AF}"/>
                  </a:ext>
                </a:extLst>
              </p:cNvPr>
              <p:cNvSpPr txBox="1"/>
              <p:nvPr/>
            </p:nvSpPr>
            <p:spPr>
              <a:xfrm>
                <a:off x="4409070" y="3249625"/>
                <a:ext cx="2707072"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900">
                    <a:solidFill>
                      <a:srgbClr val="FFFFFF"/>
                    </a:solidFill>
                    <a:latin typeface="Lato"/>
                    <a:ea typeface="Lato"/>
                    <a:cs typeface="Lato"/>
                    <a:sym typeface="Lato"/>
                  </a:rPr>
                  <a:t>Simplified truncation logic</a:t>
                </a:r>
                <a:endParaRPr sz="900">
                  <a:solidFill>
                    <a:srgbClr val="FFFFFF"/>
                  </a:solidFill>
                  <a:latin typeface="Lato"/>
                  <a:ea typeface="Lato"/>
                  <a:cs typeface="Lato"/>
                  <a:sym typeface="Lato"/>
                </a:endParaRPr>
              </a:p>
            </p:txBody>
          </p:sp>
          <p:sp>
            <p:nvSpPr>
              <p:cNvPr id="183" name="Google Shape;224;p21">
                <a:extLst>
                  <a:ext uri="{FF2B5EF4-FFF2-40B4-BE49-F238E27FC236}">
                    <a16:creationId xmlns:a16="http://schemas.microsoft.com/office/drawing/2014/main" id="{AF921DB6-CADB-4656-A171-4328B4F3ACA0}"/>
                  </a:ext>
                </a:extLst>
              </p:cNvPr>
              <p:cNvSpPr/>
              <p:nvPr/>
            </p:nvSpPr>
            <p:spPr>
              <a:xfrm flipH="1">
                <a:off x="5658346" y="1895950"/>
                <a:ext cx="375472" cy="450184"/>
              </a:xfrm>
              <a:prstGeom prst="lightningBol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8714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3DF1-2C42-4BF2-BF00-AB24B5F62F19}"/>
              </a:ext>
            </a:extLst>
          </p:cNvPr>
          <p:cNvSpPr>
            <a:spLocks noGrp="1"/>
          </p:cNvSpPr>
          <p:nvPr>
            <p:ph type="title"/>
          </p:nvPr>
        </p:nvSpPr>
        <p:spPr/>
        <p:txBody>
          <a:bodyPr/>
          <a:lstStyle/>
          <a:p>
            <a:pPr lvl="0"/>
            <a:r>
              <a:rPr lang="en-US"/>
              <a:t>Security Threats in Approx. Computing:</a:t>
            </a:r>
            <a:br>
              <a:rPr lang="en-US"/>
            </a:br>
            <a:r>
              <a:rPr lang="en-US"/>
              <a:t>Approximate Arithmetic Circuits</a:t>
            </a:r>
          </a:p>
        </p:txBody>
      </p:sp>
      <p:sp>
        <p:nvSpPr>
          <p:cNvPr id="3" name="Text Placeholder 2">
            <a:extLst>
              <a:ext uri="{FF2B5EF4-FFF2-40B4-BE49-F238E27FC236}">
                <a16:creationId xmlns:a16="http://schemas.microsoft.com/office/drawing/2014/main" id="{91CF4335-D510-436D-9082-34E7CB445907}"/>
              </a:ext>
            </a:extLst>
          </p:cNvPr>
          <p:cNvSpPr>
            <a:spLocks noGrp="1"/>
          </p:cNvSpPr>
          <p:nvPr>
            <p:ph type="body" idx="1"/>
          </p:nvPr>
        </p:nvSpPr>
        <p:spPr/>
        <p:txBody>
          <a:bodyPr/>
          <a:lstStyle/>
          <a:p>
            <a:pPr lvl="0"/>
            <a:r>
              <a:rPr lang="en">
                <a:solidFill>
                  <a:schemeClr val="bg2">
                    <a:lumMod val="75000"/>
                  </a:schemeClr>
                </a:solidFill>
              </a:rPr>
              <a:t>Malicious modification of register</a:t>
            </a:r>
            <a:r>
              <a:rPr lang="en-US">
                <a:solidFill>
                  <a:schemeClr val="bg2">
                    <a:lumMod val="75000"/>
                  </a:schemeClr>
                </a:solidFill>
              </a:rPr>
              <a:t>s</a:t>
            </a:r>
            <a:endParaRPr lang="en">
              <a:solidFill>
                <a:schemeClr val="bg2">
                  <a:lumMod val="75000"/>
                </a:schemeClr>
              </a:solidFill>
            </a:endParaRPr>
          </a:p>
          <a:p>
            <a:r>
              <a:rPr lang="en-US"/>
              <a:t>Hardware Trojans: </a:t>
            </a:r>
          </a:p>
          <a:p>
            <a:pPr lvl="1">
              <a:spcBef>
                <a:spcPts val="0"/>
              </a:spcBef>
            </a:pPr>
            <a:r>
              <a:rPr lang="en-US"/>
              <a:t>Preying on control signals usually required by approximate logic</a:t>
            </a:r>
          </a:p>
          <a:p>
            <a:pPr lvl="1">
              <a:spcBef>
                <a:spcPts val="0"/>
              </a:spcBef>
            </a:pPr>
            <a:r>
              <a:rPr lang="en-US"/>
              <a:t>Preying on additional ECC module</a:t>
            </a:r>
          </a:p>
          <a:p>
            <a:pPr lvl="1">
              <a:spcBef>
                <a:spcPts val="0"/>
              </a:spcBef>
            </a:pPr>
            <a:r>
              <a:rPr lang="en-US" u="sng"/>
              <a:t>Preying on more predictable transition probabilities</a:t>
            </a:r>
          </a:p>
          <a:p>
            <a:pPr lvl="0"/>
            <a:r>
              <a:rPr lang="en-US">
                <a:solidFill>
                  <a:schemeClr val="bg2">
                    <a:lumMod val="75000"/>
                  </a:schemeClr>
                </a:solidFill>
              </a:rPr>
              <a:t>Voltage scaling</a:t>
            </a:r>
          </a:p>
          <a:p>
            <a:pPr lvl="0"/>
            <a:r>
              <a:rPr lang="en-US">
                <a:solidFill>
                  <a:schemeClr val="bg2">
                    <a:lumMod val="75000"/>
                  </a:schemeClr>
                </a:solidFill>
              </a:rPr>
              <a:t>Reverse Engineering</a:t>
            </a:r>
          </a:p>
          <a:p>
            <a:pPr lvl="1">
              <a:spcBef>
                <a:spcPts val="0"/>
              </a:spcBef>
            </a:pPr>
            <a:endParaRPr lang="en-US" u="sng"/>
          </a:p>
        </p:txBody>
      </p:sp>
      <p:sp>
        <p:nvSpPr>
          <p:cNvPr id="78" name="Rectangle 77">
            <a:extLst>
              <a:ext uri="{FF2B5EF4-FFF2-40B4-BE49-F238E27FC236}">
                <a16:creationId xmlns:a16="http://schemas.microsoft.com/office/drawing/2014/main" id="{642C372B-5ABF-4750-A8A8-29240182D373}"/>
              </a:ext>
            </a:extLst>
          </p:cNvPr>
          <p:cNvSpPr/>
          <p:nvPr/>
        </p:nvSpPr>
        <p:spPr>
          <a:xfrm>
            <a:off x="350093" y="3283550"/>
            <a:ext cx="1724730" cy="116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BA66C1BF-E805-4C77-AB4E-BDC4DFF9FD71}"/>
              </a:ext>
            </a:extLst>
          </p:cNvPr>
          <p:cNvGrpSpPr/>
          <p:nvPr/>
        </p:nvGrpSpPr>
        <p:grpSpPr>
          <a:xfrm>
            <a:off x="344387" y="3301688"/>
            <a:ext cx="1779324" cy="1516422"/>
            <a:chOff x="344387" y="3093870"/>
            <a:chExt cx="1779324" cy="1516422"/>
          </a:xfrm>
        </p:grpSpPr>
        <p:sp>
          <p:nvSpPr>
            <p:cNvPr id="77" name="Google Shape;213;p21">
              <a:extLst>
                <a:ext uri="{FF2B5EF4-FFF2-40B4-BE49-F238E27FC236}">
                  <a16:creationId xmlns:a16="http://schemas.microsoft.com/office/drawing/2014/main" id="{1CA8F2EF-D5F7-4C0A-82F8-9268C3C76E13}"/>
                </a:ext>
              </a:extLst>
            </p:cNvPr>
            <p:cNvSpPr txBox="1"/>
            <p:nvPr/>
          </p:nvSpPr>
          <p:spPr>
            <a:xfrm>
              <a:off x="344387" y="4284029"/>
              <a:ext cx="1724730"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900">
                  <a:solidFill>
                    <a:srgbClr val="FFFFFF"/>
                  </a:solidFill>
                  <a:latin typeface="Lato"/>
                  <a:ea typeface="Lato"/>
                  <a:cs typeface="Lato"/>
                  <a:sym typeface="Lato"/>
                </a:rPr>
                <a:t>Sample Hardware Trojan</a:t>
              </a:r>
              <a:endParaRPr sz="900">
                <a:solidFill>
                  <a:srgbClr val="FFFFFF"/>
                </a:solidFill>
                <a:latin typeface="Lato"/>
                <a:ea typeface="Lato"/>
                <a:cs typeface="Lato"/>
                <a:sym typeface="Lato"/>
              </a:endParaRPr>
            </a:p>
          </p:txBody>
        </p:sp>
        <p:grpSp>
          <p:nvGrpSpPr>
            <p:cNvPr id="79" name="Group 78">
              <a:extLst>
                <a:ext uri="{FF2B5EF4-FFF2-40B4-BE49-F238E27FC236}">
                  <a16:creationId xmlns:a16="http://schemas.microsoft.com/office/drawing/2014/main" id="{A6F635FF-5B61-4066-A168-01B835D06EAC}"/>
                </a:ext>
              </a:extLst>
            </p:cNvPr>
            <p:cNvGrpSpPr/>
            <p:nvPr/>
          </p:nvGrpSpPr>
          <p:grpSpPr>
            <a:xfrm>
              <a:off x="361852" y="3093870"/>
              <a:ext cx="1761859" cy="1077960"/>
              <a:chOff x="32115" y="4827969"/>
              <a:chExt cx="1761859" cy="1077960"/>
            </a:xfrm>
          </p:grpSpPr>
          <p:grpSp>
            <p:nvGrpSpPr>
              <p:cNvPr id="80" name="Group 79">
                <a:extLst>
                  <a:ext uri="{FF2B5EF4-FFF2-40B4-BE49-F238E27FC236}">
                    <a16:creationId xmlns:a16="http://schemas.microsoft.com/office/drawing/2014/main" id="{915FF940-941B-4540-8B96-BDE2A04CA544}"/>
                  </a:ext>
                </a:extLst>
              </p:cNvPr>
              <p:cNvGrpSpPr/>
              <p:nvPr/>
            </p:nvGrpSpPr>
            <p:grpSpPr>
              <a:xfrm>
                <a:off x="32115" y="4827969"/>
                <a:ext cx="895859" cy="1077960"/>
                <a:chOff x="2723251" y="4875439"/>
                <a:chExt cx="895859" cy="1077960"/>
              </a:xfrm>
            </p:grpSpPr>
            <p:pic>
              <p:nvPicPr>
                <p:cNvPr id="98" name="Picture 97">
                  <a:extLst>
                    <a:ext uri="{FF2B5EF4-FFF2-40B4-BE49-F238E27FC236}">
                      <a16:creationId xmlns:a16="http://schemas.microsoft.com/office/drawing/2014/main" id="{6526B15C-439E-4D0D-B176-B03BFFF6AF73}"/>
                    </a:ext>
                  </a:extLst>
                </p:cNvPr>
                <p:cNvPicPr>
                  <a:picLocks noChangeAspect="1"/>
                </p:cNvPicPr>
                <p:nvPr/>
              </p:nvPicPr>
              <p:blipFill>
                <a:blip r:embed="rId2"/>
                <a:stretch>
                  <a:fillRect/>
                </a:stretch>
              </p:blipFill>
              <p:spPr>
                <a:xfrm rot="1661608">
                  <a:off x="2998490" y="5310141"/>
                  <a:ext cx="514389" cy="514389"/>
                </a:xfrm>
                <a:prstGeom prst="rect">
                  <a:avLst/>
                </a:prstGeom>
              </p:spPr>
            </p:pic>
            <p:sp>
              <p:nvSpPr>
                <p:cNvPr id="99" name="Rectangle 98">
                  <a:extLst>
                    <a:ext uri="{FF2B5EF4-FFF2-40B4-BE49-F238E27FC236}">
                      <a16:creationId xmlns:a16="http://schemas.microsoft.com/office/drawing/2014/main" id="{EB5945E8-1D42-46C4-99AA-9330BB1967EB}"/>
                    </a:ext>
                  </a:extLst>
                </p:cNvPr>
                <p:cNvSpPr/>
                <p:nvPr/>
              </p:nvSpPr>
              <p:spPr>
                <a:xfrm>
                  <a:off x="2946032" y="5735114"/>
                  <a:ext cx="619303" cy="218285"/>
                </a:xfrm>
                <a:prstGeom prst="rect">
                  <a:avLst/>
                </a:prstGeom>
                <a:noFill/>
                <a:ln w="12700" cap="flat" cmpd="sng" algn="ctr">
                  <a:noFill/>
                  <a:prstDash val="solid"/>
                  <a:miter lim="800000"/>
                </a:ln>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Resistor</a:t>
                  </a:r>
                </a:p>
              </p:txBody>
            </p:sp>
            <p:grpSp>
              <p:nvGrpSpPr>
                <p:cNvPr id="100" name="Group 99">
                  <a:extLst>
                    <a:ext uri="{FF2B5EF4-FFF2-40B4-BE49-F238E27FC236}">
                      <a16:creationId xmlns:a16="http://schemas.microsoft.com/office/drawing/2014/main" id="{F6B43C6B-7526-4A4F-9392-A77A6EE692B9}"/>
                    </a:ext>
                  </a:extLst>
                </p:cNvPr>
                <p:cNvGrpSpPr/>
                <p:nvPr/>
              </p:nvGrpSpPr>
              <p:grpSpPr>
                <a:xfrm>
                  <a:off x="2723251" y="4875439"/>
                  <a:ext cx="895859" cy="542903"/>
                  <a:chOff x="2723251" y="4875439"/>
                  <a:chExt cx="1250287" cy="757691"/>
                </a:xfrm>
              </p:grpSpPr>
              <p:sp>
                <p:nvSpPr>
                  <p:cNvPr id="101" name="Rectangle 100">
                    <a:extLst>
                      <a:ext uri="{FF2B5EF4-FFF2-40B4-BE49-F238E27FC236}">
                        <a16:creationId xmlns:a16="http://schemas.microsoft.com/office/drawing/2014/main" id="{BED60D38-C107-4259-B5DB-C406B4383E1D}"/>
                      </a:ext>
                    </a:extLst>
                  </p:cNvPr>
                  <p:cNvSpPr/>
                  <p:nvPr/>
                </p:nvSpPr>
                <p:spPr>
                  <a:xfrm>
                    <a:off x="3374579" y="5146452"/>
                    <a:ext cx="349822" cy="3278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E86AB10C-6875-40D5-9658-909AD5B77BB8}"/>
                      </a:ext>
                    </a:extLst>
                  </p:cNvPr>
                  <p:cNvSpPr/>
                  <p:nvPr/>
                </p:nvSpPr>
                <p:spPr>
                  <a:xfrm>
                    <a:off x="2943298" y="4875439"/>
                    <a:ext cx="349822" cy="3278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DA1DA819-0E20-45FA-B3C7-80BCA7194759}"/>
                      </a:ext>
                    </a:extLst>
                  </p:cNvPr>
                  <p:cNvCxnSpPr>
                    <a:cxnSpLocks/>
                  </p:cNvCxnSpPr>
                  <p:nvPr/>
                </p:nvCxnSpPr>
                <p:spPr>
                  <a:xfrm>
                    <a:off x="3293120" y="4875439"/>
                    <a:ext cx="431281" cy="271013"/>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4" name="Straight Connector 103">
                    <a:extLst>
                      <a:ext uri="{FF2B5EF4-FFF2-40B4-BE49-F238E27FC236}">
                        <a16:creationId xmlns:a16="http://schemas.microsoft.com/office/drawing/2014/main" id="{4C6A37D2-3B83-4567-9E38-1DB55A673A42}"/>
                      </a:ext>
                    </a:extLst>
                  </p:cNvPr>
                  <p:cNvCxnSpPr>
                    <a:cxnSpLocks/>
                  </p:cNvCxnSpPr>
                  <p:nvPr/>
                </p:nvCxnSpPr>
                <p:spPr>
                  <a:xfrm>
                    <a:off x="2943298" y="4875439"/>
                    <a:ext cx="431281" cy="271013"/>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5" name="Straight Connector 104">
                    <a:extLst>
                      <a:ext uri="{FF2B5EF4-FFF2-40B4-BE49-F238E27FC236}">
                        <a16:creationId xmlns:a16="http://schemas.microsoft.com/office/drawing/2014/main" id="{2A59174C-0862-4A18-A53E-F3ACC2E1D768}"/>
                      </a:ext>
                    </a:extLst>
                  </p:cNvPr>
                  <p:cNvCxnSpPr>
                    <a:cxnSpLocks/>
                  </p:cNvCxnSpPr>
                  <p:nvPr/>
                </p:nvCxnSpPr>
                <p:spPr>
                  <a:xfrm>
                    <a:off x="2943298" y="5203259"/>
                    <a:ext cx="431281" cy="271013"/>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06" name="Diamond 22">
                    <a:extLst>
                      <a:ext uri="{FF2B5EF4-FFF2-40B4-BE49-F238E27FC236}">
                        <a16:creationId xmlns:a16="http://schemas.microsoft.com/office/drawing/2014/main" id="{717B7D2A-8D8A-48B8-86FE-47E2E0464E8D}"/>
                      </a:ext>
                    </a:extLst>
                  </p:cNvPr>
                  <p:cNvSpPr/>
                  <p:nvPr/>
                </p:nvSpPr>
                <p:spPr>
                  <a:xfrm rot="1058560">
                    <a:off x="2723251" y="5054564"/>
                    <a:ext cx="732273" cy="221929"/>
                  </a:xfrm>
                  <a:custGeom>
                    <a:avLst/>
                    <a:gdLst>
                      <a:gd name="connsiteX0" fmla="*/ 0 w 1613859"/>
                      <a:gd name="connsiteY0" fmla="*/ 194356 h 388712"/>
                      <a:gd name="connsiteX1" fmla="*/ 806930 w 1613859"/>
                      <a:gd name="connsiteY1" fmla="*/ 0 h 388712"/>
                      <a:gd name="connsiteX2" fmla="*/ 1613859 w 1613859"/>
                      <a:gd name="connsiteY2" fmla="*/ 194356 h 388712"/>
                      <a:gd name="connsiteX3" fmla="*/ 806930 w 1613859"/>
                      <a:gd name="connsiteY3" fmla="*/ 388712 h 388712"/>
                      <a:gd name="connsiteX4" fmla="*/ 0 w 1613859"/>
                      <a:gd name="connsiteY4" fmla="*/ 194356 h 388712"/>
                      <a:gd name="connsiteX0" fmla="*/ 0 w 1361465"/>
                      <a:gd name="connsiteY0" fmla="*/ 194356 h 388712"/>
                      <a:gd name="connsiteX1" fmla="*/ 806930 w 1361465"/>
                      <a:gd name="connsiteY1" fmla="*/ 0 h 388712"/>
                      <a:gd name="connsiteX2" fmla="*/ 1361465 w 1361465"/>
                      <a:gd name="connsiteY2" fmla="*/ 202163 h 388712"/>
                      <a:gd name="connsiteX3" fmla="*/ 806930 w 1361465"/>
                      <a:gd name="connsiteY3" fmla="*/ 388712 h 388712"/>
                      <a:gd name="connsiteX4" fmla="*/ 0 w 1361465"/>
                      <a:gd name="connsiteY4" fmla="*/ 194356 h 388712"/>
                      <a:gd name="connsiteX0" fmla="*/ 0 w 1361465"/>
                      <a:gd name="connsiteY0" fmla="*/ 204807 h 399163"/>
                      <a:gd name="connsiteX1" fmla="*/ 541233 w 1361465"/>
                      <a:gd name="connsiteY1" fmla="*/ 0 h 399163"/>
                      <a:gd name="connsiteX2" fmla="*/ 1361465 w 1361465"/>
                      <a:gd name="connsiteY2" fmla="*/ 212614 h 399163"/>
                      <a:gd name="connsiteX3" fmla="*/ 806930 w 1361465"/>
                      <a:gd name="connsiteY3" fmla="*/ 399163 h 399163"/>
                      <a:gd name="connsiteX4" fmla="*/ 0 w 1361465"/>
                      <a:gd name="connsiteY4" fmla="*/ 204807 h 399163"/>
                      <a:gd name="connsiteX0" fmla="*/ 0 w 1360326"/>
                      <a:gd name="connsiteY0" fmla="*/ 176959 h 399163"/>
                      <a:gd name="connsiteX1" fmla="*/ 540094 w 1360326"/>
                      <a:gd name="connsiteY1" fmla="*/ 0 h 399163"/>
                      <a:gd name="connsiteX2" fmla="*/ 1360326 w 1360326"/>
                      <a:gd name="connsiteY2" fmla="*/ 212614 h 399163"/>
                      <a:gd name="connsiteX3" fmla="*/ 805791 w 1360326"/>
                      <a:gd name="connsiteY3" fmla="*/ 399163 h 399163"/>
                      <a:gd name="connsiteX4" fmla="*/ 0 w 1360326"/>
                      <a:gd name="connsiteY4" fmla="*/ 176959 h 399163"/>
                      <a:gd name="connsiteX0" fmla="*/ 0 w 1986072"/>
                      <a:gd name="connsiteY0" fmla="*/ 1 h 571432"/>
                      <a:gd name="connsiteX1" fmla="*/ 1165840 w 1986072"/>
                      <a:gd name="connsiteY1" fmla="*/ 172269 h 571432"/>
                      <a:gd name="connsiteX2" fmla="*/ 1986072 w 1986072"/>
                      <a:gd name="connsiteY2" fmla="*/ 384883 h 571432"/>
                      <a:gd name="connsiteX3" fmla="*/ 1431537 w 1986072"/>
                      <a:gd name="connsiteY3" fmla="*/ 571432 h 571432"/>
                      <a:gd name="connsiteX4" fmla="*/ 0 w 1986072"/>
                      <a:gd name="connsiteY4" fmla="*/ 1 h 571432"/>
                      <a:gd name="connsiteX0" fmla="*/ 0 w 1986072"/>
                      <a:gd name="connsiteY0" fmla="*/ 1 h 384884"/>
                      <a:gd name="connsiteX1" fmla="*/ 1165840 w 1986072"/>
                      <a:gd name="connsiteY1" fmla="*/ 172269 h 384884"/>
                      <a:gd name="connsiteX2" fmla="*/ 1986072 w 1986072"/>
                      <a:gd name="connsiteY2" fmla="*/ 384883 h 384884"/>
                      <a:gd name="connsiteX3" fmla="*/ 476979 w 1986072"/>
                      <a:gd name="connsiteY3" fmla="*/ 103007 h 384884"/>
                      <a:gd name="connsiteX4" fmla="*/ 0 w 1986072"/>
                      <a:gd name="connsiteY4" fmla="*/ 1 h 384884"/>
                      <a:gd name="connsiteX0" fmla="*/ 0 w 1986072"/>
                      <a:gd name="connsiteY0" fmla="*/ 613683 h 998566"/>
                      <a:gd name="connsiteX1" fmla="*/ 1878095 w 1986072"/>
                      <a:gd name="connsiteY1" fmla="*/ -1 h 998566"/>
                      <a:gd name="connsiteX2" fmla="*/ 1986072 w 1986072"/>
                      <a:gd name="connsiteY2" fmla="*/ 998565 h 998566"/>
                      <a:gd name="connsiteX3" fmla="*/ 476979 w 1986072"/>
                      <a:gd name="connsiteY3" fmla="*/ 716689 h 998566"/>
                      <a:gd name="connsiteX4" fmla="*/ 0 w 1986072"/>
                      <a:gd name="connsiteY4" fmla="*/ 613683 h 998566"/>
                      <a:gd name="connsiteX0" fmla="*/ 0 w 2364775"/>
                      <a:gd name="connsiteY0" fmla="*/ 613683 h 716688"/>
                      <a:gd name="connsiteX1" fmla="*/ 1878095 w 2364775"/>
                      <a:gd name="connsiteY1" fmla="*/ -1 h 716688"/>
                      <a:gd name="connsiteX2" fmla="*/ 2364774 w 2364775"/>
                      <a:gd name="connsiteY2" fmla="*/ 131290 h 716688"/>
                      <a:gd name="connsiteX3" fmla="*/ 476979 w 2364775"/>
                      <a:gd name="connsiteY3" fmla="*/ 716689 h 716688"/>
                      <a:gd name="connsiteX4" fmla="*/ 0 w 2364775"/>
                      <a:gd name="connsiteY4" fmla="*/ 613683 h 71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775" h="716688">
                        <a:moveTo>
                          <a:pt x="0" y="613683"/>
                        </a:moveTo>
                        <a:lnTo>
                          <a:pt x="1878095" y="-1"/>
                        </a:lnTo>
                        <a:lnTo>
                          <a:pt x="2364774" y="131290"/>
                        </a:lnTo>
                        <a:lnTo>
                          <a:pt x="476979" y="716689"/>
                        </a:lnTo>
                        <a:lnTo>
                          <a:pt x="0" y="613683"/>
                        </a:lnTo>
                        <a:close/>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713E8DE0-8600-4586-A97E-EE0A346DF446}"/>
                      </a:ext>
                    </a:extLst>
                  </p:cNvPr>
                  <p:cNvCxnSpPr>
                    <a:cxnSpLocks/>
                  </p:cNvCxnSpPr>
                  <p:nvPr/>
                </p:nvCxnSpPr>
                <p:spPr>
                  <a:xfrm>
                    <a:off x="3293120" y="5203259"/>
                    <a:ext cx="431281" cy="271013"/>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8" name="Straight Connector 107">
                    <a:extLst>
                      <a:ext uri="{FF2B5EF4-FFF2-40B4-BE49-F238E27FC236}">
                        <a16:creationId xmlns:a16="http://schemas.microsoft.com/office/drawing/2014/main" id="{66AA474B-7804-4FEA-809C-F3EBB6C96F21}"/>
                      </a:ext>
                    </a:extLst>
                  </p:cNvPr>
                  <p:cNvCxnSpPr>
                    <a:cxnSpLocks/>
                  </p:cNvCxnSpPr>
                  <p:nvPr/>
                </p:nvCxnSpPr>
                <p:spPr>
                  <a:xfrm>
                    <a:off x="3374579" y="5474272"/>
                    <a:ext cx="349822"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9" name="Straight Connector 108">
                    <a:extLst>
                      <a:ext uri="{FF2B5EF4-FFF2-40B4-BE49-F238E27FC236}">
                        <a16:creationId xmlns:a16="http://schemas.microsoft.com/office/drawing/2014/main" id="{1EE287D3-E7B0-4B82-9EA7-402BF533EB78}"/>
                      </a:ext>
                    </a:extLst>
                  </p:cNvPr>
                  <p:cNvCxnSpPr>
                    <a:cxnSpLocks/>
                  </p:cNvCxnSpPr>
                  <p:nvPr/>
                </p:nvCxnSpPr>
                <p:spPr>
                  <a:xfrm>
                    <a:off x="2948417" y="5203259"/>
                    <a:ext cx="349822"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10" name="Diamond 22">
                    <a:extLst>
                      <a:ext uri="{FF2B5EF4-FFF2-40B4-BE49-F238E27FC236}">
                        <a16:creationId xmlns:a16="http://schemas.microsoft.com/office/drawing/2014/main" id="{F7E1A0DE-0410-44A1-A510-AA1EC745EB73}"/>
                      </a:ext>
                    </a:extLst>
                  </p:cNvPr>
                  <p:cNvSpPr/>
                  <p:nvPr/>
                </p:nvSpPr>
                <p:spPr>
                  <a:xfrm rot="1058560">
                    <a:off x="3241265" y="5411201"/>
                    <a:ext cx="732273" cy="221929"/>
                  </a:xfrm>
                  <a:custGeom>
                    <a:avLst/>
                    <a:gdLst>
                      <a:gd name="connsiteX0" fmla="*/ 0 w 1613859"/>
                      <a:gd name="connsiteY0" fmla="*/ 194356 h 388712"/>
                      <a:gd name="connsiteX1" fmla="*/ 806930 w 1613859"/>
                      <a:gd name="connsiteY1" fmla="*/ 0 h 388712"/>
                      <a:gd name="connsiteX2" fmla="*/ 1613859 w 1613859"/>
                      <a:gd name="connsiteY2" fmla="*/ 194356 h 388712"/>
                      <a:gd name="connsiteX3" fmla="*/ 806930 w 1613859"/>
                      <a:gd name="connsiteY3" fmla="*/ 388712 h 388712"/>
                      <a:gd name="connsiteX4" fmla="*/ 0 w 1613859"/>
                      <a:gd name="connsiteY4" fmla="*/ 194356 h 388712"/>
                      <a:gd name="connsiteX0" fmla="*/ 0 w 1361465"/>
                      <a:gd name="connsiteY0" fmla="*/ 194356 h 388712"/>
                      <a:gd name="connsiteX1" fmla="*/ 806930 w 1361465"/>
                      <a:gd name="connsiteY1" fmla="*/ 0 h 388712"/>
                      <a:gd name="connsiteX2" fmla="*/ 1361465 w 1361465"/>
                      <a:gd name="connsiteY2" fmla="*/ 202163 h 388712"/>
                      <a:gd name="connsiteX3" fmla="*/ 806930 w 1361465"/>
                      <a:gd name="connsiteY3" fmla="*/ 388712 h 388712"/>
                      <a:gd name="connsiteX4" fmla="*/ 0 w 1361465"/>
                      <a:gd name="connsiteY4" fmla="*/ 194356 h 388712"/>
                      <a:gd name="connsiteX0" fmla="*/ 0 w 1361465"/>
                      <a:gd name="connsiteY0" fmla="*/ 204807 h 399163"/>
                      <a:gd name="connsiteX1" fmla="*/ 541233 w 1361465"/>
                      <a:gd name="connsiteY1" fmla="*/ 0 h 399163"/>
                      <a:gd name="connsiteX2" fmla="*/ 1361465 w 1361465"/>
                      <a:gd name="connsiteY2" fmla="*/ 212614 h 399163"/>
                      <a:gd name="connsiteX3" fmla="*/ 806930 w 1361465"/>
                      <a:gd name="connsiteY3" fmla="*/ 399163 h 399163"/>
                      <a:gd name="connsiteX4" fmla="*/ 0 w 1361465"/>
                      <a:gd name="connsiteY4" fmla="*/ 204807 h 399163"/>
                      <a:gd name="connsiteX0" fmla="*/ 0 w 1360326"/>
                      <a:gd name="connsiteY0" fmla="*/ 176959 h 399163"/>
                      <a:gd name="connsiteX1" fmla="*/ 540094 w 1360326"/>
                      <a:gd name="connsiteY1" fmla="*/ 0 h 399163"/>
                      <a:gd name="connsiteX2" fmla="*/ 1360326 w 1360326"/>
                      <a:gd name="connsiteY2" fmla="*/ 212614 h 399163"/>
                      <a:gd name="connsiteX3" fmla="*/ 805791 w 1360326"/>
                      <a:gd name="connsiteY3" fmla="*/ 399163 h 399163"/>
                      <a:gd name="connsiteX4" fmla="*/ 0 w 1360326"/>
                      <a:gd name="connsiteY4" fmla="*/ 176959 h 399163"/>
                      <a:gd name="connsiteX0" fmla="*/ 0 w 1986072"/>
                      <a:gd name="connsiteY0" fmla="*/ 1 h 571432"/>
                      <a:gd name="connsiteX1" fmla="*/ 1165840 w 1986072"/>
                      <a:gd name="connsiteY1" fmla="*/ 172269 h 571432"/>
                      <a:gd name="connsiteX2" fmla="*/ 1986072 w 1986072"/>
                      <a:gd name="connsiteY2" fmla="*/ 384883 h 571432"/>
                      <a:gd name="connsiteX3" fmla="*/ 1431537 w 1986072"/>
                      <a:gd name="connsiteY3" fmla="*/ 571432 h 571432"/>
                      <a:gd name="connsiteX4" fmla="*/ 0 w 1986072"/>
                      <a:gd name="connsiteY4" fmla="*/ 1 h 571432"/>
                      <a:gd name="connsiteX0" fmla="*/ 0 w 1986072"/>
                      <a:gd name="connsiteY0" fmla="*/ 1 h 384884"/>
                      <a:gd name="connsiteX1" fmla="*/ 1165840 w 1986072"/>
                      <a:gd name="connsiteY1" fmla="*/ 172269 h 384884"/>
                      <a:gd name="connsiteX2" fmla="*/ 1986072 w 1986072"/>
                      <a:gd name="connsiteY2" fmla="*/ 384883 h 384884"/>
                      <a:gd name="connsiteX3" fmla="*/ 476979 w 1986072"/>
                      <a:gd name="connsiteY3" fmla="*/ 103007 h 384884"/>
                      <a:gd name="connsiteX4" fmla="*/ 0 w 1986072"/>
                      <a:gd name="connsiteY4" fmla="*/ 1 h 384884"/>
                      <a:gd name="connsiteX0" fmla="*/ 0 w 1986072"/>
                      <a:gd name="connsiteY0" fmla="*/ 613683 h 998566"/>
                      <a:gd name="connsiteX1" fmla="*/ 1878095 w 1986072"/>
                      <a:gd name="connsiteY1" fmla="*/ -1 h 998566"/>
                      <a:gd name="connsiteX2" fmla="*/ 1986072 w 1986072"/>
                      <a:gd name="connsiteY2" fmla="*/ 998565 h 998566"/>
                      <a:gd name="connsiteX3" fmla="*/ 476979 w 1986072"/>
                      <a:gd name="connsiteY3" fmla="*/ 716689 h 998566"/>
                      <a:gd name="connsiteX4" fmla="*/ 0 w 1986072"/>
                      <a:gd name="connsiteY4" fmla="*/ 613683 h 998566"/>
                      <a:gd name="connsiteX0" fmla="*/ 0 w 2364775"/>
                      <a:gd name="connsiteY0" fmla="*/ 613683 h 716688"/>
                      <a:gd name="connsiteX1" fmla="*/ 1878095 w 2364775"/>
                      <a:gd name="connsiteY1" fmla="*/ -1 h 716688"/>
                      <a:gd name="connsiteX2" fmla="*/ 2364774 w 2364775"/>
                      <a:gd name="connsiteY2" fmla="*/ 131290 h 716688"/>
                      <a:gd name="connsiteX3" fmla="*/ 476979 w 2364775"/>
                      <a:gd name="connsiteY3" fmla="*/ 716689 h 716688"/>
                      <a:gd name="connsiteX4" fmla="*/ 0 w 2364775"/>
                      <a:gd name="connsiteY4" fmla="*/ 613683 h 71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775" h="716688">
                        <a:moveTo>
                          <a:pt x="0" y="613683"/>
                        </a:moveTo>
                        <a:lnTo>
                          <a:pt x="1878095" y="-1"/>
                        </a:lnTo>
                        <a:lnTo>
                          <a:pt x="2364774" y="131290"/>
                        </a:lnTo>
                        <a:lnTo>
                          <a:pt x="476979" y="716689"/>
                        </a:lnTo>
                        <a:lnTo>
                          <a:pt x="0" y="613683"/>
                        </a:lnTo>
                        <a:close/>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80">
                <a:extLst>
                  <a:ext uri="{FF2B5EF4-FFF2-40B4-BE49-F238E27FC236}">
                    <a16:creationId xmlns:a16="http://schemas.microsoft.com/office/drawing/2014/main" id="{FA2B93A1-EF98-4A38-AEF3-C2351AD1D7F9}"/>
                  </a:ext>
                </a:extLst>
              </p:cNvPr>
              <p:cNvGrpSpPr/>
              <p:nvPr/>
            </p:nvGrpSpPr>
            <p:grpSpPr>
              <a:xfrm>
                <a:off x="956102" y="4829212"/>
                <a:ext cx="837872" cy="1076716"/>
                <a:chOff x="1447282" y="5011719"/>
                <a:chExt cx="837872" cy="1076716"/>
              </a:xfrm>
            </p:grpSpPr>
            <p:grpSp>
              <p:nvGrpSpPr>
                <p:cNvPr id="82" name="Group 81">
                  <a:extLst>
                    <a:ext uri="{FF2B5EF4-FFF2-40B4-BE49-F238E27FC236}">
                      <a16:creationId xmlns:a16="http://schemas.microsoft.com/office/drawing/2014/main" id="{C5186B44-FA49-4127-A6B8-E5757DE864B3}"/>
                    </a:ext>
                  </a:extLst>
                </p:cNvPr>
                <p:cNvGrpSpPr/>
                <p:nvPr/>
              </p:nvGrpSpPr>
              <p:grpSpPr>
                <a:xfrm>
                  <a:off x="1447282" y="5011719"/>
                  <a:ext cx="578698" cy="443659"/>
                  <a:chOff x="3968932" y="4687542"/>
                  <a:chExt cx="1296792" cy="994186"/>
                </a:xfrm>
              </p:grpSpPr>
              <p:sp>
                <p:nvSpPr>
                  <p:cNvPr id="87" name="Rectangle 86">
                    <a:extLst>
                      <a:ext uri="{FF2B5EF4-FFF2-40B4-BE49-F238E27FC236}">
                        <a16:creationId xmlns:a16="http://schemas.microsoft.com/office/drawing/2014/main" id="{5342028D-EAF0-4B16-9C8C-80391D7B5779}"/>
                      </a:ext>
                    </a:extLst>
                  </p:cNvPr>
                  <p:cNvSpPr/>
                  <p:nvPr/>
                </p:nvSpPr>
                <p:spPr>
                  <a:xfrm>
                    <a:off x="4684947" y="5137479"/>
                    <a:ext cx="580777" cy="5442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3D14C6F8-FDDF-479A-B3EF-AB70D95412F6}"/>
                      </a:ext>
                    </a:extLst>
                  </p:cNvPr>
                  <p:cNvSpPr/>
                  <p:nvPr/>
                </p:nvSpPr>
                <p:spPr>
                  <a:xfrm>
                    <a:off x="3968932" y="4687542"/>
                    <a:ext cx="580777" cy="5442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20D7590E-441F-4498-B676-34D7B5ED4178}"/>
                      </a:ext>
                    </a:extLst>
                  </p:cNvPr>
                  <p:cNvCxnSpPr>
                    <a:cxnSpLocks/>
                  </p:cNvCxnSpPr>
                  <p:nvPr/>
                </p:nvCxnSpPr>
                <p:spPr>
                  <a:xfrm>
                    <a:off x="4549709" y="4687542"/>
                    <a:ext cx="716015" cy="449937"/>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35ABAE7C-8D9D-4BB9-8824-A90C2BAF2461}"/>
                      </a:ext>
                    </a:extLst>
                  </p:cNvPr>
                  <p:cNvCxnSpPr>
                    <a:cxnSpLocks/>
                  </p:cNvCxnSpPr>
                  <p:nvPr/>
                </p:nvCxnSpPr>
                <p:spPr>
                  <a:xfrm>
                    <a:off x="3968932" y="4687542"/>
                    <a:ext cx="716015" cy="449937"/>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a:extLst>
                      <a:ext uri="{FF2B5EF4-FFF2-40B4-BE49-F238E27FC236}">
                        <a16:creationId xmlns:a16="http://schemas.microsoft.com/office/drawing/2014/main" id="{834EB8E8-1A1F-4475-9C65-50625DBE34E3}"/>
                      </a:ext>
                    </a:extLst>
                  </p:cNvPr>
                  <p:cNvCxnSpPr>
                    <a:cxnSpLocks/>
                  </p:cNvCxnSpPr>
                  <p:nvPr/>
                </p:nvCxnSpPr>
                <p:spPr>
                  <a:xfrm>
                    <a:off x="3968932" y="5231791"/>
                    <a:ext cx="716015" cy="449937"/>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59BF2FB7-1C66-457F-A02A-1678F2FCF355}"/>
                      </a:ext>
                    </a:extLst>
                  </p:cNvPr>
                  <p:cNvCxnSpPr>
                    <a:cxnSpLocks/>
                  </p:cNvCxnSpPr>
                  <p:nvPr/>
                </p:nvCxnSpPr>
                <p:spPr>
                  <a:xfrm>
                    <a:off x="4549709" y="5231791"/>
                    <a:ext cx="716015" cy="449937"/>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a:extLst>
                      <a:ext uri="{FF2B5EF4-FFF2-40B4-BE49-F238E27FC236}">
                        <a16:creationId xmlns:a16="http://schemas.microsoft.com/office/drawing/2014/main" id="{35807E4D-4468-4245-8769-63D147986691}"/>
                      </a:ext>
                    </a:extLst>
                  </p:cNvPr>
                  <p:cNvCxnSpPr>
                    <a:cxnSpLocks/>
                  </p:cNvCxnSpPr>
                  <p:nvPr/>
                </p:nvCxnSpPr>
                <p:spPr>
                  <a:xfrm>
                    <a:off x="4684947" y="5681728"/>
                    <a:ext cx="58077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a:extLst>
                      <a:ext uri="{FF2B5EF4-FFF2-40B4-BE49-F238E27FC236}">
                        <a16:creationId xmlns:a16="http://schemas.microsoft.com/office/drawing/2014/main" id="{473F5E2C-E624-4F2B-A78C-9E9D6A1C41AA}"/>
                      </a:ext>
                    </a:extLst>
                  </p:cNvPr>
                  <p:cNvCxnSpPr>
                    <a:cxnSpLocks/>
                  </p:cNvCxnSpPr>
                  <p:nvPr/>
                </p:nvCxnSpPr>
                <p:spPr>
                  <a:xfrm>
                    <a:off x="3977430" y="5231791"/>
                    <a:ext cx="58077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95" name="Diamond 22">
                    <a:extLst>
                      <a:ext uri="{FF2B5EF4-FFF2-40B4-BE49-F238E27FC236}">
                        <a16:creationId xmlns:a16="http://schemas.microsoft.com/office/drawing/2014/main" id="{C1ABE9A6-F5F4-4417-8A92-E2A2FBBD454A}"/>
                      </a:ext>
                    </a:extLst>
                  </p:cNvPr>
                  <p:cNvSpPr/>
                  <p:nvPr/>
                </p:nvSpPr>
                <p:spPr>
                  <a:xfrm rot="1058560">
                    <a:off x="4095235" y="5291553"/>
                    <a:ext cx="405075" cy="102451"/>
                  </a:xfrm>
                  <a:custGeom>
                    <a:avLst/>
                    <a:gdLst>
                      <a:gd name="connsiteX0" fmla="*/ 0 w 1613859"/>
                      <a:gd name="connsiteY0" fmla="*/ 194356 h 388712"/>
                      <a:gd name="connsiteX1" fmla="*/ 806930 w 1613859"/>
                      <a:gd name="connsiteY1" fmla="*/ 0 h 388712"/>
                      <a:gd name="connsiteX2" fmla="*/ 1613859 w 1613859"/>
                      <a:gd name="connsiteY2" fmla="*/ 194356 h 388712"/>
                      <a:gd name="connsiteX3" fmla="*/ 806930 w 1613859"/>
                      <a:gd name="connsiteY3" fmla="*/ 388712 h 388712"/>
                      <a:gd name="connsiteX4" fmla="*/ 0 w 1613859"/>
                      <a:gd name="connsiteY4" fmla="*/ 194356 h 388712"/>
                      <a:gd name="connsiteX0" fmla="*/ 0 w 1361465"/>
                      <a:gd name="connsiteY0" fmla="*/ 194356 h 388712"/>
                      <a:gd name="connsiteX1" fmla="*/ 806930 w 1361465"/>
                      <a:gd name="connsiteY1" fmla="*/ 0 h 388712"/>
                      <a:gd name="connsiteX2" fmla="*/ 1361465 w 1361465"/>
                      <a:gd name="connsiteY2" fmla="*/ 202163 h 388712"/>
                      <a:gd name="connsiteX3" fmla="*/ 806930 w 1361465"/>
                      <a:gd name="connsiteY3" fmla="*/ 388712 h 388712"/>
                      <a:gd name="connsiteX4" fmla="*/ 0 w 1361465"/>
                      <a:gd name="connsiteY4" fmla="*/ 194356 h 388712"/>
                      <a:gd name="connsiteX0" fmla="*/ 0 w 1361465"/>
                      <a:gd name="connsiteY0" fmla="*/ 204807 h 399163"/>
                      <a:gd name="connsiteX1" fmla="*/ 541233 w 1361465"/>
                      <a:gd name="connsiteY1" fmla="*/ 0 h 399163"/>
                      <a:gd name="connsiteX2" fmla="*/ 1361465 w 1361465"/>
                      <a:gd name="connsiteY2" fmla="*/ 212614 h 399163"/>
                      <a:gd name="connsiteX3" fmla="*/ 806930 w 1361465"/>
                      <a:gd name="connsiteY3" fmla="*/ 399163 h 399163"/>
                      <a:gd name="connsiteX4" fmla="*/ 0 w 1361465"/>
                      <a:gd name="connsiteY4" fmla="*/ 204807 h 399163"/>
                      <a:gd name="connsiteX0" fmla="*/ 0 w 1360326"/>
                      <a:gd name="connsiteY0" fmla="*/ 176959 h 399163"/>
                      <a:gd name="connsiteX1" fmla="*/ 540094 w 1360326"/>
                      <a:gd name="connsiteY1" fmla="*/ 0 h 399163"/>
                      <a:gd name="connsiteX2" fmla="*/ 1360326 w 1360326"/>
                      <a:gd name="connsiteY2" fmla="*/ 212614 h 399163"/>
                      <a:gd name="connsiteX3" fmla="*/ 805791 w 1360326"/>
                      <a:gd name="connsiteY3" fmla="*/ 399163 h 399163"/>
                      <a:gd name="connsiteX4" fmla="*/ 0 w 1360326"/>
                      <a:gd name="connsiteY4" fmla="*/ 176959 h 399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326" h="399163">
                        <a:moveTo>
                          <a:pt x="0" y="176959"/>
                        </a:moveTo>
                        <a:lnTo>
                          <a:pt x="540094" y="0"/>
                        </a:lnTo>
                        <a:lnTo>
                          <a:pt x="1360326" y="212614"/>
                        </a:lnTo>
                        <a:lnTo>
                          <a:pt x="805791" y="399163"/>
                        </a:lnTo>
                        <a:lnTo>
                          <a:pt x="0" y="176959"/>
                        </a:lnTo>
                        <a:close/>
                      </a:path>
                    </a:pathLst>
                  </a:cu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22">
                    <a:extLst>
                      <a:ext uri="{FF2B5EF4-FFF2-40B4-BE49-F238E27FC236}">
                        <a16:creationId xmlns:a16="http://schemas.microsoft.com/office/drawing/2014/main" id="{218B7835-2688-4EC4-A4E7-31DDB7C75C2B}"/>
                      </a:ext>
                    </a:extLst>
                  </p:cNvPr>
                  <p:cNvSpPr/>
                  <p:nvPr/>
                </p:nvSpPr>
                <p:spPr>
                  <a:xfrm rot="1058560">
                    <a:off x="4332938" y="5287907"/>
                    <a:ext cx="405075" cy="102451"/>
                  </a:xfrm>
                  <a:custGeom>
                    <a:avLst/>
                    <a:gdLst>
                      <a:gd name="connsiteX0" fmla="*/ 0 w 1613859"/>
                      <a:gd name="connsiteY0" fmla="*/ 194356 h 388712"/>
                      <a:gd name="connsiteX1" fmla="*/ 806930 w 1613859"/>
                      <a:gd name="connsiteY1" fmla="*/ 0 h 388712"/>
                      <a:gd name="connsiteX2" fmla="*/ 1613859 w 1613859"/>
                      <a:gd name="connsiteY2" fmla="*/ 194356 h 388712"/>
                      <a:gd name="connsiteX3" fmla="*/ 806930 w 1613859"/>
                      <a:gd name="connsiteY3" fmla="*/ 388712 h 388712"/>
                      <a:gd name="connsiteX4" fmla="*/ 0 w 1613859"/>
                      <a:gd name="connsiteY4" fmla="*/ 194356 h 388712"/>
                      <a:gd name="connsiteX0" fmla="*/ 0 w 1361465"/>
                      <a:gd name="connsiteY0" fmla="*/ 194356 h 388712"/>
                      <a:gd name="connsiteX1" fmla="*/ 806930 w 1361465"/>
                      <a:gd name="connsiteY1" fmla="*/ 0 h 388712"/>
                      <a:gd name="connsiteX2" fmla="*/ 1361465 w 1361465"/>
                      <a:gd name="connsiteY2" fmla="*/ 202163 h 388712"/>
                      <a:gd name="connsiteX3" fmla="*/ 806930 w 1361465"/>
                      <a:gd name="connsiteY3" fmla="*/ 388712 h 388712"/>
                      <a:gd name="connsiteX4" fmla="*/ 0 w 1361465"/>
                      <a:gd name="connsiteY4" fmla="*/ 194356 h 388712"/>
                      <a:gd name="connsiteX0" fmla="*/ 0 w 1361465"/>
                      <a:gd name="connsiteY0" fmla="*/ 204807 h 399163"/>
                      <a:gd name="connsiteX1" fmla="*/ 541233 w 1361465"/>
                      <a:gd name="connsiteY1" fmla="*/ 0 h 399163"/>
                      <a:gd name="connsiteX2" fmla="*/ 1361465 w 1361465"/>
                      <a:gd name="connsiteY2" fmla="*/ 212614 h 399163"/>
                      <a:gd name="connsiteX3" fmla="*/ 806930 w 1361465"/>
                      <a:gd name="connsiteY3" fmla="*/ 399163 h 399163"/>
                      <a:gd name="connsiteX4" fmla="*/ 0 w 1361465"/>
                      <a:gd name="connsiteY4" fmla="*/ 204807 h 399163"/>
                      <a:gd name="connsiteX0" fmla="*/ 0 w 1360326"/>
                      <a:gd name="connsiteY0" fmla="*/ 176959 h 399163"/>
                      <a:gd name="connsiteX1" fmla="*/ 540094 w 1360326"/>
                      <a:gd name="connsiteY1" fmla="*/ 0 h 399163"/>
                      <a:gd name="connsiteX2" fmla="*/ 1360326 w 1360326"/>
                      <a:gd name="connsiteY2" fmla="*/ 212614 h 399163"/>
                      <a:gd name="connsiteX3" fmla="*/ 805791 w 1360326"/>
                      <a:gd name="connsiteY3" fmla="*/ 399163 h 399163"/>
                      <a:gd name="connsiteX4" fmla="*/ 0 w 1360326"/>
                      <a:gd name="connsiteY4" fmla="*/ 176959 h 399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326" h="399163">
                        <a:moveTo>
                          <a:pt x="0" y="176959"/>
                        </a:moveTo>
                        <a:lnTo>
                          <a:pt x="540094" y="0"/>
                        </a:lnTo>
                        <a:lnTo>
                          <a:pt x="1360326" y="212614"/>
                        </a:lnTo>
                        <a:lnTo>
                          <a:pt x="805791" y="399163"/>
                        </a:lnTo>
                        <a:lnTo>
                          <a:pt x="0" y="176959"/>
                        </a:lnTo>
                        <a:close/>
                      </a:path>
                    </a:pathLst>
                  </a:cu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22">
                    <a:extLst>
                      <a:ext uri="{FF2B5EF4-FFF2-40B4-BE49-F238E27FC236}">
                        <a16:creationId xmlns:a16="http://schemas.microsoft.com/office/drawing/2014/main" id="{7B22724B-7A26-4863-A639-F11E66E747C4}"/>
                      </a:ext>
                    </a:extLst>
                  </p:cNvPr>
                  <p:cNvSpPr/>
                  <p:nvPr/>
                </p:nvSpPr>
                <p:spPr>
                  <a:xfrm rot="1058560">
                    <a:off x="4537752" y="5496076"/>
                    <a:ext cx="549260" cy="166466"/>
                  </a:xfrm>
                  <a:custGeom>
                    <a:avLst/>
                    <a:gdLst>
                      <a:gd name="connsiteX0" fmla="*/ 0 w 1613859"/>
                      <a:gd name="connsiteY0" fmla="*/ 194356 h 388712"/>
                      <a:gd name="connsiteX1" fmla="*/ 806930 w 1613859"/>
                      <a:gd name="connsiteY1" fmla="*/ 0 h 388712"/>
                      <a:gd name="connsiteX2" fmla="*/ 1613859 w 1613859"/>
                      <a:gd name="connsiteY2" fmla="*/ 194356 h 388712"/>
                      <a:gd name="connsiteX3" fmla="*/ 806930 w 1613859"/>
                      <a:gd name="connsiteY3" fmla="*/ 388712 h 388712"/>
                      <a:gd name="connsiteX4" fmla="*/ 0 w 1613859"/>
                      <a:gd name="connsiteY4" fmla="*/ 194356 h 388712"/>
                      <a:gd name="connsiteX0" fmla="*/ 0 w 1361465"/>
                      <a:gd name="connsiteY0" fmla="*/ 194356 h 388712"/>
                      <a:gd name="connsiteX1" fmla="*/ 806930 w 1361465"/>
                      <a:gd name="connsiteY1" fmla="*/ 0 h 388712"/>
                      <a:gd name="connsiteX2" fmla="*/ 1361465 w 1361465"/>
                      <a:gd name="connsiteY2" fmla="*/ 202163 h 388712"/>
                      <a:gd name="connsiteX3" fmla="*/ 806930 w 1361465"/>
                      <a:gd name="connsiteY3" fmla="*/ 388712 h 388712"/>
                      <a:gd name="connsiteX4" fmla="*/ 0 w 1361465"/>
                      <a:gd name="connsiteY4" fmla="*/ 194356 h 388712"/>
                      <a:gd name="connsiteX0" fmla="*/ 0 w 1361465"/>
                      <a:gd name="connsiteY0" fmla="*/ 204807 h 399163"/>
                      <a:gd name="connsiteX1" fmla="*/ 541233 w 1361465"/>
                      <a:gd name="connsiteY1" fmla="*/ 0 h 399163"/>
                      <a:gd name="connsiteX2" fmla="*/ 1361465 w 1361465"/>
                      <a:gd name="connsiteY2" fmla="*/ 212614 h 399163"/>
                      <a:gd name="connsiteX3" fmla="*/ 806930 w 1361465"/>
                      <a:gd name="connsiteY3" fmla="*/ 399163 h 399163"/>
                      <a:gd name="connsiteX4" fmla="*/ 0 w 1361465"/>
                      <a:gd name="connsiteY4" fmla="*/ 204807 h 399163"/>
                      <a:gd name="connsiteX0" fmla="*/ 0 w 1360326"/>
                      <a:gd name="connsiteY0" fmla="*/ 176959 h 399163"/>
                      <a:gd name="connsiteX1" fmla="*/ 540094 w 1360326"/>
                      <a:gd name="connsiteY1" fmla="*/ 0 h 399163"/>
                      <a:gd name="connsiteX2" fmla="*/ 1360326 w 1360326"/>
                      <a:gd name="connsiteY2" fmla="*/ 212614 h 399163"/>
                      <a:gd name="connsiteX3" fmla="*/ 805791 w 1360326"/>
                      <a:gd name="connsiteY3" fmla="*/ 399163 h 399163"/>
                      <a:gd name="connsiteX4" fmla="*/ 0 w 1360326"/>
                      <a:gd name="connsiteY4" fmla="*/ 176959 h 399163"/>
                      <a:gd name="connsiteX0" fmla="*/ 0 w 1986072"/>
                      <a:gd name="connsiteY0" fmla="*/ 1 h 571432"/>
                      <a:gd name="connsiteX1" fmla="*/ 1165840 w 1986072"/>
                      <a:gd name="connsiteY1" fmla="*/ 172269 h 571432"/>
                      <a:gd name="connsiteX2" fmla="*/ 1986072 w 1986072"/>
                      <a:gd name="connsiteY2" fmla="*/ 384883 h 571432"/>
                      <a:gd name="connsiteX3" fmla="*/ 1431537 w 1986072"/>
                      <a:gd name="connsiteY3" fmla="*/ 571432 h 571432"/>
                      <a:gd name="connsiteX4" fmla="*/ 0 w 1986072"/>
                      <a:gd name="connsiteY4" fmla="*/ 1 h 571432"/>
                      <a:gd name="connsiteX0" fmla="*/ 0 w 1986072"/>
                      <a:gd name="connsiteY0" fmla="*/ 1 h 384884"/>
                      <a:gd name="connsiteX1" fmla="*/ 1165840 w 1986072"/>
                      <a:gd name="connsiteY1" fmla="*/ 172269 h 384884"/>
                      <a:gd name="connsiteX2" fmla="*/ 1986072 w 1986072"/>
                      <a:gd name="connsiteY2" fmla="*/ 384883 h 384884"/>
                      <a:gd name="connsiteX3" fmla="*/ 476979 w 1986072"/>
                      <a:gd name="connsiteY3" fmla="*/ 103007 h 384884"/>
                      <a:gd name="connsiteX4" fmla="*/ 0 w 1986072"/>
                      <a:gd name="connsiteY4" fmla="*/ 1 h 384884"/>
                      <a:gd name="connsiteX0" fmla="*/ 0 w 1986072"/>
                      <a:gd name="connsiteY0" fmla="*/ 613683 h 998566"/>
                      <a:gd name="connsiteX1" fmla="*/ 1878095 w 1986072"/>
                      <a:gd name="connsiteY1" fmla="*/ -1 h 998566"/>
                      <a:gd name="connsiteX2" fmla="*/ 1986072 w 1986072"/>
                      <a:gd name="connsiteY2" fmla="*/ 998565 h 998566"/>
                      <a:gd name="connsiteX3" fmla="*/ 476979 w 1986072"/>
                      <a:gd name="connsiteY3" fmla="*/ 716689 h 998566"/>
                      <a:gd name="connsiteX4" fmla="*/ 0 w 1986072"/>
                      <a:gd name="connsiteY4" fmla="*/ 613683 h 998566"/>
                      <a:gd name="connsiteX0" fmla="*/ 0 w 2364775"/>
                      <a:gd name="connsiteY0" fmla="*/ 613683 h 716688"/>
                      <a:gd name="connsiteX1" fmla="*/ 1878095 w 2364775"/>
                      <a:gd name="connsiteY1" fmla="*/ -1 h 716688"/>
                      <a:gd name="connsiteX2" fmla="*/ 2364774 w 2364775"/>
                      <a:gd name="connsiteY2" fmla="*/ 131290 h 716688"/>
                      <a:gd name="connsiteX3" fmla="*/ 476979 w 2364775"/>
                      <a:gd name="connsiteY3" fmla="*/ 716689 h 716688"/>
                      <a:gd name="connsiteX4" fmla="*/ 0 w 2364775"/>
                      <a:gd name="connsiteY4" fmla="*/ 613683 h 71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775" h="716688">
                        <a:moveTo>
                          <a:pt x="0" y="613683"/>
                        </a:moveTo>
                        <a:lnTo>
                          <a:pt x="1878095" y="-1"/>
                        </a:lnTo>
                        <a:lnTo>
                          <a:pt x="2364774" y="131290"/>
                        </a:lnTo>
                        <a:lnTo>
                          <a:pt x="476979" y="716689"/>
                        </a:lnTo>
                        <a:lnTo>
                          <a:pt x="0" y="613683"/>
                        </a:lnTo>
                        <a:close/>
                      </a:path>
                    </a:pathLst>
                  </a:cu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970A2A03-6D11-4435-A4C4-1A65BE8C6ACA}"/>
                    </a:ext>
                  </a:extLst>
                </p:cNvPr>
                <p:cNvGrpSpPr/>
                <p:nvPr/>
              </p:nvGrpSpPr>
              <p:grpSpPr>
                <a:xfrm>
                  <a:off x="1499624" y="5548863"/>
                  <a:ext cx="619303" cy="539572"/>
                  <a:chOff x="4117164" y="5360903"/>
                  <a:chExt cx="619303" cy="539572"/>
                </a:xfrm>
              </p:grpSpPr>
              <p:pic>
                <p:nvPicPr>
                  <p:cNvPr id="85" name="Picture 2">
                    <a:extLst>
                      <a:ext uri="{FF2B5EF4-FFF2-40B4-BE49-F238E27FC236}">
                        <a16:creationId xmlns:a16="http://schemas.microsoft.com/office/drawing/2014/main" id="{7FBEB806-1B4D-414F-A281-BBF6666FFDC0}"/>
                      </a:ext>
                    </a:extLst>
                  </p:cNvPr>
                  <p:cNvPicPr>
                    <a:picLocks noChangeAspect="1" noChangeArrowheads="1"/>
                  </p:cNvPicPr>
                  <p:nvPr/>
                </p:nvPicPr>
                <p:blipFill>
                  <a:blip r:embed="rId3"/>
                  <a:stretch>
                    <a:fillRect/>
                  </a:stretch>
                </p:blipFill>
                <p:spPr bwMode="auto">
                  <a:xfrm>
                    <a:off x="4226100" y="5360903"/>
                    <a:ext cx="401432" cy="355231"/>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5F929626-7EE6-4A64-A684-650F632F1F56}"/>
                      </a:ext>
                    </a:extLst>
                  </p:cNvPr>
                  <p:cNvSpPr/>
                  <p:nvPr/>
                </p:nvSpPr>
                <p:spPr>
                  <a:xfrm>
                    <a:off x="4117164" y="5682190"/>
                    <a:ext cx="619303" cy="218285"/>
                  </a:xfrm>
                  <a:prstGeom prst="rect">
                    <a:avLst/>
                  </a:prstGeom>
                  <a:noFill/>
                  <a:ln w="12700" cap="flat" cmpd="sng" algn="ctr">
                    <a:noFill/>
                    <a:prstDash val="solid"/>
                    <a:miter lim="800000"/>
                  </a:ln>
                  <a:effectLst/>
                </p:spPr>
                <p:txBody>
                  <a:bodyPr wrap="square" lIns="0" tIns="0" rIns="0" bIns="0"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Transistor</a:t>
                    </a:r>
                  </a:p>
                </p:txBody>
              </p:sp>
            </p:grpSp>
            <p:pic>
              <p:nvPicPr>
                <p:cNvPr id="84" name="Picture 4" descr="Fuzzy Nose With Glasses">
                  <a:extLst>
                    <a:ext uri="{FF2B5EF4-FFF2-40B4-BE49-F238E27FC236}">
                      <a16:creationId xmlns:a16="http://schemas.microsoft.com/office/drawing/2014/main" id="{3F6A451D-4F89-421B-9F78-D9C44D233A9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t="17810"/>
                <a:stretch/>
              </p:blipFill>
              <p:spPr bwMode="auto">
                <a:xfrm>
                  <a:off x="1710056" y="5115336"/>
                  <a:ext cx="575098" cy="472672"/>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111" name="Picture 110">
            <a:extLst>
              <a:ext uri="{FF2B5EF4-FFF2-40B4-BE49-F238E27FC236}">
                <a16:creationId xmlns:a16="http://schemas.microsoft.com/office/drawing/2014/main" id="{7B6B1B57-1033-430D-A8E0-989292BE3331}"/>
              </a:ext>
            </a:extLst>
          </p:cNvPr>
          <p:cNvPicPr>
            <a:picLocks noChangeAspect="1"/>
          </p:cNvPicPr>
          <p:nvPr/>
        </p:nvPicPr>
        <p:blipFill>
          <a:blip r:embed="rId6"/>
          <a:stretch>
            <a:fillRect/>
          </a:stretch>
        </p:blipFill>
        <p:spPr>
          <a:xfrm>
            <a:off x="3123667" y="3299568"/>
            <a:ext cx="2939418" cy="1646700"/>
          </a:xfrm>
          <a:prstGeom prst="rect">
            <a:avLst/>
          </a:prstGeom>
        </p:spPr>
      </p:pic>
      <p:pic>
        <p:nvPicPr>
          <p:cNvPr id="1026" name="Picture 2" descr="Open Source full-size vehicles">
            <a:extLst>
              <a:ext uri="{FF2B5EF4-FFF2-40B4-BE49-F238E27FC236}">
                <a16:creationId xmlns:a16="http://schemas.microsoft.com/office/drawing/2014/main" id="{8F551534-8AE7-45B5-A010-10D32C5AE7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3041" y="3398781"/>
            <a:ext cx="1945604"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5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86AC-9EF8-47B6-A8AD-287514813E42}"/>
              </a:ext>
            </a:extLst>
          </p:cNvPr>
          <p:cNvSpPr>
            <a:spLocks noGrp="1"/>
          </p:cNvSpPr>
          <p:nvPr>
            <p:ph type="title"/>
          </p:nvPr>
        </p:nvSpPr>
        <p:spPr/>
        <p:txBody>
          <a:bodyPr/>
          <a:lstStyle/>
          <a:p>
            <a:pPr lvl="0"/>
            <a:r>
              <a:rPr lang="en-US"/>
              <a:t>Security Threats in Approx. Computing:</a:t>
            </a:r>
            <a:br>
              <a:rPr lang="en-US"/>
            </a:br>
            <a:r>
              <a:rPr lang="en-US"/>
              <a:t>Approximate Arithmetic Circuits</a:t>
            </a:r>
          </a:p>
        </p:txBody>
      </p:sp>
      <p:sp>
        <p:nvSpPr>
          <p:cNvPr id="3" name="Text Placeholder 2">
            <a:extLst>
              <a:ext uri="{FF2B5EF4-FFF2-40B4-BE49-F238E27FC236}">
                <a16:creationId xmlns:a16="http://schemas.microsoft.com/office/drawing/2014/main" id="{F19C2FAC-1FE3-456C-B9FA-E9C055504044}"/>
              </a:ext>
            </a:extLst>
          </p:cNvPr>
          <p:cNvSpPr>
            <a:spLocks noGrp="1"/>
          </p:cNvSpPr>
          <p:nvPr>
            <p:ph type="body" idx="1"/>
          </p:nvPr>
        </p:nvSpPr>
        <p:spPr/>
        <p:txBody>
          <a:bodyPr/>
          <a:lstStyle/>
          <a:p>
            <a:r>
              <a:rPr lang="en">
                <a:solidFill>
                  <a:schemeClr val="bg2">
                    <a:lumMod val="75000"/>
                  </a:schemeClr>
                </a:solidFill>
              </a:rPr>
              <a:t>Malicious modification of register</a:t>
            </a:r>
            <a:r>
              <a:rPr lang="en-US">
                <a:solidFill>
                  <a:schemeClr val="bg2">
                    <a:lumMod val="75000"/>
                  </a:schemeClr>
                </a:solidFill>
              </a:rPr>
              <a:t>s</a:t>
            </a:r>
          </a:p>
          <a:p>
            <a:r>
              <a:rPr lang="en-US">
                <a:solidFill>
                  <a:schemeClr val="bg2">
                    <a:lumMod val="75000"/>
                  </a:schemeClr>
                </a:solidFill>
              </a:rPr>
              <a:t>Hardware Trojans</a:t>
            </a:r>
            <a:endParaRPr lang="en-US"/>
          </a:p>
          <a:p>
            <a:r>
              <a:rPr lang="en-US"/>
              <a:t>Voltage scaling: Create circuit anomalies by changing VDD</a:t>
            </a:r>
          </a:p>
          <a:p>
            <a:pPr lvl="1">
              <a:spcBef>
                <a:spcPts val="0"/>
              </a:spcBef>
            </a:pPr>
            <a:r>
              <a:rPr lang="en-US">
                <a:solidFill>
                  <a:srgbClr val="FF0000"/>
                </a:solidFill>
              </a:rPr>
              <a:t>Increased propagation delay, change chip characteristics -&gt; invalid PUF-like keys (physically-unclonable functions)</a:t>
            </a:r>
          </a:p>
          <a:p>
            <a:pPr lvl="1">
              <a:spcBef>
                <a:spcPts val="0"/>
              </a:spcBef>
            </a:pPr>
            <a:r>
              <a:rPr lang="en-US">
                <a:solidFill>
                  <a:srgbClr val="FF0000"/>
                </a:solidFill>
              </a:rPr>
              <a:t>(Over-scaling to produce signal cross-talk)</a:t>
            </a:r>
          </a:p>
          <a:p>
            <a:r>
              <a:rPr lang="en-US">
                <a:solidFill>
                  <a:schemeClr val="bg2">
                    <a:lumMod val="75000"/>
                  </a:schemeClr>
                </a:solidFill>
              </a:rPr>
              <a:t>Reverse Engineering</a:t>
            </a:r>
            <a:endParaRPr lang="en-US"/>
          </a:p>
        </p:txBody>
      </p:sp>
      <p:pic>
        <p:nvPicPr>
          <p:cNvPr id="4" name="Picture 3">
            <a:extLst>
              <a:ext uri="{FF2B5EF4-FFF2-40B4-BE49-F238E27FC236}">
                <a16:creationId xmlns:a16="http://schemas.microsoft.com/office/drawing/2014/main" id="{A81E8536-0C09-4E43-BA66-232121145984}"/>
              </a:ext>
            </a:extLst>
          </p:cNvPr>
          <p:cNvPicPr>
            <a:picLocks noChangeAspect="1"/>
          </p:cNvPicPr>
          <p:nvPr/>
        </p:nvPicPr>
        <p:blipFill>
          <a:blip r:embed="rId2"/>
          <a:stretch>
            <a:fillRect/>
          </a:stretch>
        </p:blipFill>
        <p:spPr>
          <a:xfrm>
            <a:off x="5419725" y="3023150"/>
            <a:ext cx="3575050" cy="2010966"/>
          </a:xfrm>
          <a:prstGeom prst="rect">
            <a:avLst/>
          </a:prstGeom>
        </p:spPr>
      </p:pic>
      <p:pic>
        <p:nvPicPr>
          <p:cNvPr id="7" name="Picture 6">
            <a:extLst>
              <a:ext uri="{FF2B5EF4-FFF2-40B4-BE49-F238E27FC236}">
                <a16:creationId xmlns:a16="http://schemas.microsoft.com/office/drawing/2014/main" id="{6C42F2EC-7183-4D57-9B1F-E51C0C02AB5E}"/>
              </a:ext>
            </a:extLst>
          </p:cNvPr>
          <p:cNvPicPr>
            <a:picLocks noChangeAspect="1"/>
          </p:cNvPicPr>
          <p:nvPr/>
        </p:nvPicPr>
        <p:blipFill rotWithShape="1">
          <a:blip r:embed="rId3"/>
          <a:srcRect b="23229"/>
          <a:stretch/>
        </p:blipFill>
        <p:spPr>
          <a:xfrm>
            <a:off x="149225" y="3292614"/>
            <a:ext cx="2234434" cy="1086073"/>
          </a:xfrm>
          <a:prstGeom prst="rect">
            <a:avLst/>
          </a:prstGeom>
        </p:spPr>
      </p:pic>
      <p:pic>
        <p:nvPicPr>
          <p:cNvPr id="8" name="Picture 7">
            <a:extLst>
              <a:ext uri="{FF2B5EF4-FFF2-40B4-BE49-F238E27FC236}">
                <a16:creationId xmlns:a16="http://schemas.microsoft.com/office/drawing/2014/main" id="{24507538-46D2-4A17-A3D5-74C7B931CF41}"/>
              </a:ext>
            </a:extLst>
          </p:cNvPr>
          <p:cNvPicPr>
            <a:picLocks noChangeAspect="1"/>
          </p:cNvPicPr>
          <p:nvPr/>
        </p:nvPicPr>
        <p:blipFill rotWithShape="1">
          <a:blip r:embed="rId4"/>
          <a:srcRect t="3086"/>
          <a:stretch/>
        </p:blipFill>
        <p:spPr>
          <a:xfrm>
            <a:off x="2784475" y="3292614"/>
            <a:ext cx="2234433" cy="1086073"/>
          </a:xfrm>
          <a:prstGeom prst="rect">
            <a:avLst/>
          </a:prstGeom>
        </p:spPr>
      </p:pic>
      <p:sp>
        <p:nvSpPr>
          <p:cNvPr id="6" name="Arrow: Right 5">
            <a:extLst>
              <a:ext uri="{FF2B5EF4-FFF2-40B4-BE49-F238E27FC236}">
                <a16:creationId xmlns:a16="http://schemas.microsoft.com/office/drawing/2014/main" id="{42DACC4E-B597-47C0-884D-5C5910DC213D}"/>
              </a:ext>
            </a:extLst>
          </p:cNvPr>
          <p:cNvSpPr/>
          <p:nvPr/>
        </p:nvSpPr>
        <p:spPr>
          <a:xfrm>
            <a:off x="2426998" y="3781068"/>
            <a:ext cx="314139" cy="109165"/>
          </a:xfrm>
          <a:prstGeom prst="rightArrow">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a:solidFill>
                <a:srgbClr val="000000"/>
              </a:solidFill>
              <a:latin typeface="Arial"/>
              <a:cs typeface="Arial"/>
            </a:endParaRPr>
          </a:p>
        </p:txBody>
      </p:sp>
      <p:sp>
        <p:nvSpPr>
          <p:cNvPr id="11" name="Google Shape;213;p21">
            <a:extLst>
              <a:ext uri="{FF2B5EF4-FFF2-40B4-BE49-F238E27FC236}">
                <a16:creationId xmlns:a16="http://schemas.microsoft.com/office/drawing/2014/main" id="{84783D37-5160-4E72-94C8-9AFD19402A3E}"/>
              </a:ext>
            </a:extLst>
          </p:cNvPr>
          <p:cNvSpPr txBox="1"/>
          <p:nvPr/>
        </p:nvSpPr>
        <p:spPr>
          <a:xfrm>
            <a:off x="149224" y="4478750"/>
            <a:ext cx="4869683"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900">
                <a:solidFill>
                  <a:srgbClr val="FFFFFF"/>
                </a:solidFill>
                <a:latin typeface="Lato"/>
                <a:ea typeface="Lato"/>
                <a:cs typeface="Lato"/>
                <a:sym typeface="Lato"/>
              </a:rPr>
              <a:t>Sample process for creating a PUF – Uniquely identifies an arbitrary IC sample</a:t>
            </a:r>
            <a:endParaRPr sz="900">
              <a:solidFill>
                <a:srgbClr val="FFFFFF"/>
              </a:solidFill>
              <a:latin typeface="Lato"/>
              <a:ea typeface="Lato"/>
              <a:cs typeface="Lato"/>
              <a:sym typeface="Lato"/>
            </a:endParaRPr>
          </a:p>
        </p:txBody>
      </p:sp>
    </p:spTree>
    <p:extLst>
      <p:ext uri="{BB962C8B-B14F-4D97-AF65-F5344CB8AC3E}">
        <p14:creationId xmlns:p14="http://schemas.microsoft.com/office/powerpoint/2010/main" val="127303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86AC-9EF8-47B6-A8AD-287514813E42}"/>
              </a:ext>
            </a:extLst>
          </p:cNvPr>
          <p:cNvSpPr>
            <a:spLocks noGrp="1"/>
          </p:cNvSpPr>
          <p:nvPr>
            <p:ph type="title"/>
          </p:nvPr>
        </p:nvSpPr>
        <p:spPr/>
        <p:txBody>
          <a:bodyPr/>
          <a:lstStyle/>
          <a:p>
            <a:pPr lvl="0"/>
            <a:r>
              <a:rPr lang="en-US"/>
              <a:t>Security Threats in Approx. Computing:</a:t>
            </a:r>
            <a:br>
              <a:rPr lang="en-US"/>
            </a:br>
            <a:r>
              <a:rPr lang="en-US"/>
              <a:t>Approximate Arithmetic Circuits</a:t>
            </a:r>
          </a:p>
        </p:txBody>
      </p:sp>
      <p:sp>
        <p:nvSpPr>
          <p:cNvPr id="3" name="Text Placeholder 2">
            <a:extLst>
              <a:ext uri="{FF2B5EF4-FFF2-40B4-BE49-F238E27FC236}">
                <a16:creationId xmlns:a16="http://schemas.microsoft.com/office/drawing/2014/main" id="{F19C2FAC-1FE3-456C-B9FA-E9C055504044}"/>
              </a:ext>
            </a:extLst>
          </p:cNvPr>
          <p:cNvSpPr>
            <a:spLocks noGrp="1"/>
          </p:cNvSpPr>
          <p:nvPr>
            <p:ph type="body" idx="1"/>
          </p:nvPr>
        </p:nvSpPr>
        <p:spPr/>
        <p:txBody>
          <a:bodyPr/>
          <a:lstStyle/>
          <a:p>
            <a:r>
              <a:rPr lang="en">
                <a:solidFill>
                  <a:schemeClr val="bg2">
                    <a:lumMod val="75000"/>
                  </a:schemeClr>
                </a:solidFill>
              </a:rPr>
              <a:t>Malicious modification of register</a:t>
            </a:r>
            <a:r>
              <a:rPr lang="en-US">
                <a:solidFill>
                  <a:schemeClr val="bg2">
                    <a:lumMod val="75000"/>
                  </a:schemeClr>
                </a:solidFill>
              </a:rPr>
              <a:t>s</a:t>
            </a:r>
          </a:p>
          <a:p>
            <a:r>
              <a:rPr lang="en-US">
                <a:solidFill>
                  <a:schemeClr val="bg2">
                    <a:lumMod val="75000"/>
                  </a:schemeClr>
                </a:solidFill>
              </a:rPr>
              <a:t>Hardware Trojans</a:t>
            </a:r>
            <a:endParaRPr lang="en-US"/>
          </a:p>
          <a:p>
            <a:r>
              <a:rPr lang="en-US">
                <a:solidFill>
                  <a:schemeClr val="bg2">
                    <a:lumMod val="75000"/>
                  </a:schemeClr>
                </a:solidFill>
              </a:rPr>
              <a:t>Voltage scaling</a:t>
            </a:r>
          </a:p>
          <a:p>
            <a:r>
              <a:rPr lang="en-US"/>
              <a:t>Reverse Engineering: Attackers reconstructing a circuit design from a physical copy</a:t>
            </a:r>
          </a:p>
          <a:p>
            <a:pPr lvl="1">
              <a:spcBef>
                <a:spcPts val="0"/>
              </a:spcBef>
            </a:pPr>
            <a:r>
              <a:rPr lang="en-US">
                <a:solidFill>
                  <a:srgbClr val="00B050"/>
                </a:solidFill>
              </a:rPr>
              <a:t>Increased obfuscation from additional control logic</a:t>
            </a:r>
          </a:p>
          <a:p>
            <a:pPr lvl="1">
              <a:spcBef>
                <a:spcPts val="0"/>
              </a:spcBef>
            </a:pPr>
            <a:r>
              <a:rPr lang="en-US" err="1">
                <a:solidFill>
                  <a:srgbClr val="00B050"/>
                </a:solidFill>
              </a:rPr>
              <a:t>RE’d</a:t>
            </a:r>
            <a:r>
              <a:rPr lang="en-US">
                <a:solidFill>
                  <a:srgbClr val="00B050"/>
                </a:solidFill>
              </a:rPr>
              <a:t> circuit will be approximate, not precise logic</a:t>
            </a:r>
          </a:p>
          <a:p>
            <a:endParaRPr lang="en-US"/>
          </a:p>
        </p:txBody>
      </p:sp>
      <p:pic>
        <p:nvPicPr>
          <p:cNvPr id="4" name="Picture 3">
            <a:extLst>
              <a:ext uri="{FF2B5EF4-FFF2-40B4-BE49-F238E27FC236}">
                <a16:creationId xmlns:a16="http://schemas.microsoft.com/office/drawing/2014/main" id="{A81E8536-0C09-4E43-BA66-232121145984}"/>
              </a:ext>
            </a:extLst>
          </p:cNvPr>
          <p:cNvPicPr>
            <a:picLocks noChangeAspect="1"/>
          </p:cNvPicPr>
          <p:nvPr/>
        </p:nvPicPr>
        <p:blipFill>
          <a:blip r:embed="rId2"/>
          <a:stretch>
            <a:fillRect/>
          </a:stretch>
        </p:blipFill>
        <p:spPr>
          <a:xfrm>
            <a:off x="5419725" y="3023150"/>
            <a:ext cx="3575050" cy="2010966"/>
          </a:xfrm>
          <a:prstGeom prst="rect">
            <a:avLst/>
          </a:prstGeom>
        </p:spPr>
      </p:pic>
      <p:pic>
        <p:nvPicPr>
          <p:cNvPr id="7" name="Picture 6">
            <a:extLst>
              <a:ext uri="{FF2B5EF4-FFF2-40B4-BE49-F238E27FC236}">
                <a16:creationId xmlns:a16="http://schemas.microsoft.com/office/drawing/2014/main" id="{6C42F2EC-7183-4D57-9B1F-E51C0C02AB5E}"/>
              </a:ext>
            </a:extLst>
          </p:cNvPr>
          <p:cNvPicPr>
            <a:picLocks noChangeAspect="1"/>
          </p:cNvPicPr>
          <p:nvPr/>
        </p:nvPicPr>
        <p:blipFill rotWithShape="1">
          <a:blip r:embed="rId3"/>
          <a:srcRect b="23229"/>
          <a:stretch/>
        </p:blipFill>
        <p:spPr>
          <a:xfrm>
            <a:off x="149225" y="3292614"/>
            <a:ext cx="2234434" cy="1086073"/>
          </a:xfrm>
          <a:prstGeom prst="rect">
            <a:avLst/>
          </a:prstGeom>
        </p:spPr>
      </p:pic>
      <p:pic>
        <p:nvPicPr>
          <p:cNvPr id="8" name="Picture 7">
            <a:extLst>
              <a:ext uri="{FF2B5EF4-FFF2-40B4-BE49-F238E27FC236}">
                <a16:creationId xmlns:a16="http://schemas.microsoft.com/office/drawing/2014/main" id="{24507538-46D2-4A17-A3D5-74C7B931CF41}"/>
              </a:ext>
            </a:extLst>
          </p:cNvPr>
          <p:cNvPicPr>
            <a:picLocks noChangeAspect="1"/>
          </p:cNvPicPr>
          <p:nvPr/>
        </p:nvPicPr>
        <p:blipFill rotWithShape="1">
          <a:blip r:embed="rId4"/>
          <a:srcRect t="3086"/>
          <a:stretch/>
        </p:blipFill>
        <p:spPr>
          <a:xfrm>
            <a:off x="2784475" y="3292614"/>
            <a:ext cx="2234433" cy="1086073"/>
          </a:xfrm>
          <a:prstGeom prst="rect">
            <a:avLst/>
          </a:prstGeom>
        </p:spPr>
      </p:pic>
      <p:sp>
        <p:nvSpPr>
          <p:cNvPr id="6" name="Arrow: Right 5">
            <a:extLst>
              <a:ext uri="{FF2B5EF4-FFF2-40B4-BE49-F238E27FC236}">
                <a16:creationId xmlns:a16="http://schemas.microsoft.com/office/drawing/2014/main" id="{42DACC4E-B597-47C0-884D-5C5910DC213D}"/>
              </a:ext>
            </a:extLst>
          </p:cNvPr>
          <p:cNvSpPr/>
          <p:nvPr/>
        </p:nvSpPr>
        <p:spPr>
          <a:xfrm>
            <a:off x="2426998" y="3781068"/>
            <a:ext cx="314139" cy="109165"/>
          </a:xfrm>
          <a:prstGeom prst="rightArrow">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a:solidFill>
                <a:srgbClr val="000000"/>
              </a:solidFill>
              <a:latin typeface="Arial"/>
              <a:cs typeface="Arial"/>
            </a:endParaRPr>
          </a:p>
        </p:txBody>
      </p:sp>
      <p:sp>
        <p:nvSpPr>
          <p:cNvPr id="11" name="Google Shape;213;p21">
            <a:extLst>
              <a:ext uri="{FF2B5EF4-FFF2-40B4-BE49-F238E27FC236}">
                <a16:creationId xmlns:a16="http://schemas.microsoft.com/office/drawing/2014/main" id="{84783D37-5160-4E72-94C8-9AFD19402A3E}"/>
              </a:ext>
            </a:extLst>
          </p:cNvPr>
          <p:cNvSpPr txBox="1"/>
          <p:nvPr/>
        </p:nvSpPr>
        <p:spPr>
          <a:xfrm>
            <a:off x="149224" y="4478750"/>
            <a:ext cx="4869683"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900">
                <a:solidFill>
                  <a:srgbClr val="FFFFFF"/>
                </a:solidFill>
                <a:latin typeface="Lato"/>
                <a:ea typeface="Lato"/>
                <a:cs typeface="Lato"/>
                <a:sym typeface="Lato"/>
              </a:rPr>
              <a:t>Sample process for creating a PUF – Uniquely identifies an arbitrary IC sample</a:t>
            </a:r>
            <a:endParaRPr sz="900">
              <a:solidFill>
                <a:srgbClr val="FFFFFF"/>
              </a:solidFill>
              <a:latin typeface="Lato"/>
              <a:ea typeface="Lato"/>
              <a:cs typeface="Lato"/>
              <a:sym typeface="Lato"/>
            </a:endParaRPr>
          </a:p>
        </p:txBody>
      </p:sp>
    </p:spTree>
    <p:extLst>
      <p:ext uri="{BB962C8B-B14F-4D97-AF65-F5344CB8AC3E}">
        <p14:creationId xmlns:p14="http://schemas.microsoft.com/office/powerpoint/2010/main" val="53929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3615-3507-46BA-B51F-B754907FB86B}"/>
              </a:ext>
            </a:extLst>
          </p:cNvPr>
          <p:cNvSpPr>
            <a:spLocks noGrp="1"/>
          </p:cNvSpPr>
          <p:nvPr>
            <p:ph type="title"/>
          </p:nvPr>
        </p:nvSpPr>
        <p:spPr/>
        <p:txBody>
          <a:bodyPr/>
          <a:lstStyle/>
          <a:p>
            <a:r>
              <a:rPr lang="en-US"/>
              <a:t>Security Threats in Approx. Computing:</a:t>
            </a:r>
            <a:br>
              <a:rPr lang="en-US"/>
            </a:br>
            <a:r>
              <a:rPr lang="en-US"/>
              <a:t>Approximate Storage</a:t>
            </a:r>
          </a:p>
        </p:txBody>
      </p:sp>
      <p:sp>
        <p:nvSpPr>
          <p:cNvPr id="3" name="Text Placeholder 2">
            <a:extLst>
              <a:ext uri="{FF2B5EF4-FFF2-40B4-BE49-F238E27FC236}">
                <a16:creationId xmlns:a16="http://schemas.microsoft.com/office/drawing/2014/main" id="{A34D5F5D-DBA5-4521-80F2-572F5FA5BB46}"/>
              </a:ext>
            </a:extLst>
          </p:cNvPr>
          <p:cNvSpPr>
            <a:spLocks noGrp="1"/>
          </p:cNvSpPr>
          <p:nvPr>
            <p:ph type="body" idx="1"/>
          </p:nvPr>
        </p:nvSpPr>
        <p:spPr/>
        <p:txBody>
          <a:bodyPr/>
          <a:lstStyle/>
          <a:p>
            <a:r>
              <a:rPr lang="en-US"/>
              <a:t>DRAM approximation:</a:t>
            </a:r>
          </a:p>
          <a:p>
            <a:pPr lvl="1"/>
            <a:r>
              <a:rPr lang="en-US"/>
              <a:t>Refresh rate can only fall so much before errors are unrecoverable</a:t>
            </a:r>
          </a:p>
          <a:p>
            <a:pPr lvl="1"/>
            <a:r>
              <a:rPr lang="en-US"/>
              <a:t>Attackers can force this threshold to be met via register manipulation of A) DRAM refresh counter or B) configuration signal</a:t>
            </a:r>
          </a:p>
          <a:p>
            <a:r>
              <a:rPr lang="en-US">
                <a:solidFill>
                  <a:schemeClr val="bg2">
                    <a:lumMod val="75000"/>
                  </a:schemeClr>
                </a:solidFill>
              </a:rPr>
              <a:t>SRAM Approximation</a:t>
            </a:r>
          </a:p>
          <a:p>
            <a:r>
              <a:rPr lang="en-US">
                <a:solidFill>
                  <a:schemeClr val="bg2">
                    <a:lumMod val="75000"/>
                  </a:schemeClr>
                </a:solidFill>
              </a:rPr>
              <a:t>PCM Approximation</a:t>
            </a:r>
          </a:p>
          <a:p>
            <a:pPr lvl="1"/>
            <a:endParaRPr lang="en-US"/>
          </a:p>
        </p:txBody>
      </p:sp>
      <p:pic>
        <p:nvPicPr>
          <p:cNvPr id="6" name="Picture 5">
            <a:extLst>
              <a:ext uri="{FF2B5EF4-FFF2-40B4-BE49-F238E27FC236}">
                <a16:creationId xmlns:a16="http://schemas.microsoft.com/office/drawing/2014/main" id="{D2BDED0F-0041-4311-9A15-F28A0AFD4F62}"/>
              </a:ext>
            </a:extLst>
          </p:cNvPr>
          <p:cNvPicPr>
            <a:picLocks noChangeAspect="1"/>
          </p:cNvPicPr>
          <p:nvPr/>
        </p:nvPicPr>
        <p:blipFill>
          <a:blip r:embed="rId2"/>
          <a:stretch>
            <a:fillRect/>
          </a:stretch>
        </p:blipFill>
        <p:spPr>
          <a:xfrm>
            <a:off x="5943598" y="2283378"/>
            <a:ext cx="2752659" cy="2067144"/>
          </a:xfrm>
          <a:prstGeom prst="rect">
            <a:avLst/>
          </a:prstGeom>
        </p:spPr>
      </p:pic>
      <p:sp>
        <p:nvSpPr>
          <p:cNvPr id="8" name="Oval 7">
            <a:extLst>
              <a:ext uri="{FF2B5EF4-FFF2-40B4-BE49-F238E27FC236}">
                <a16:creationId xmlns:a16="http://schemas.microsoft.com/office/drawing/2014/main" id="{0AE8EC61-683C-49CD-B9B7-4BC22B17EB82}"/>
              </a:ext>
            </a:extLst>
          </p:cNvPr>
          <p:cNvSpPr/>
          <p:nvPr/>
        </p:nvSpPr>
        <p:spPr>
          <a:xfrm>
            <a:off x="5943598" y="2382982"/>
            <a:ext cx="2570020" cy="699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221;p21">
            <a:extLst>
              <a:ext uri="{FF2B5EF4-FFF2-40B4-BE49-F238E27FC236}">
                <a16:creationId xmlns:a16="http://schemas.microsoft.com/office/drawing/2014/main" id="{9A598BE4-95AF-4166-9307-A51F5E364413}"/>
              </a:ext>
            </a:extLst>
          </p:cNvPr>
          <p:cNvSpPr/>
          <p:nvPr/>
        </p:nvSpPr>
        <p:spPr>
          <a:xfrm>
            <a:off x="913534" y="3532387"/>
            <a:ext cx="383966" cy="264671"/>
          </a:xfrm>
          <a:prstGeom prst="rect">
            <a:avLst/>
          </a:prstGeom>
          <a:solidFill>
            <a:schemeClr val="lt2"/>
          </a:solidFill>
          <a:ln w="19050" cap="flat" cmpd="sng">
            <a:solidFill>
              <a:srgbClr val="FF0000"/>
            </a:solidFill>
            <a:prstDash val="solid"/>
            <a:round/>
            <a:headEnd type="none" w="sm" len="sm"/>
            <a:tailEnd type="none" w="sm" len="sm"/>
          </a:ln>
          <a:effectLst>
            <a:glow rad="139700">
              <a:schemeClr val="accent6">
                <a:satMod val="175000"/>
                <a:alpha val="40000"/>
              </a:schemeClr>
            </a:glow>
          </a:effectLst>
        </p:spPr>
        <p:txBody>
          <a:bodyPr spcFirstLastPara="1" wrap="square" lIns="0" tIns="0" rIns="0" bIns="0" anchor="ctr" anchorCtr="0">
            <a:noAutofit/>
          </a:bodyPr>
          <a:lstStyle/>
          <a:p>
            <a:pPr algn="ctr"/>
            <a:r>
              <a:rPr lang="en-US" sz="1100"/>
              <a:t>10</a:t>
            </a:r>
            <a:endParaRPr sz="1100"/>
          </a:p>
        </p:txBody>
      </p:sp>
      <p:graphicFrame>
        <p:nvGraphicFramePr>
          <p:cNvPr id="12" name="Table 12">
            <a:extLst>
              <a:ext uri="{FF2B5EF4-FFF2-40B4-BE49-F238E27FC236}">
                <a16:creationId xmlns:a16="http://schemas.microsoft.com/office/drawing/2014/main" id="{40C39A63-4014-4DFB-BEF5-F69A8FEA3B9D}"/>
              </a:ext>
            </a:extLst>
          </p:cNvPr>
          <p:cNvGraphicFramePr>
            <a:graphicFrameLocks noGrp="1"/>
          </p:cNvGraphicFramePr>
          <p:nvPr>
            <p:extLst>
              <p:ext uri="{D42A27DB-BD31-4B8C-83A1-F6EECF244321}">
                <p14:modId xmlns:p14="http://schemas.microsoft.com/office/powerpoint/2010/main" val="978994402"/>
              </p:ext>
            </p:extLst>
          </p:nvPr>
        </p:nvGraphicFramePr>
        <p:xfrm>
          <a:off x="3863407" y="2978922"/>
          <a:ext cx="1371600" cy="1371600"/>
        </p:xfrm>
        <a:graphic>
          <a:graphicData uri="http://schemas.openxmlformats.org/drawingml/2006/table">
            <a:tbl>
              <a:tblPr firstRow="1" bandRow="1">
                <a:tableStyleId>{2D5ABB26-0587-4C30-8999-92F81FD0307C}</a:tableStyleId>
              </a:tblPr>
              <a:tblGrid>
                <a:gridCol w="342900">
                  <a:extLst>
                    <a:ext uri="{9D8B030D-6E8A-4147-A177-3AD203B41FA5}">
                      <a16:colId xmlns:a16="http://schemas.microsoft.com/office/drawing/2014/main" val="261509587"/>
                    </a:ext>
                  </a:extLst>
                </a:gridCol>
                <a:gridCol w="342900">
                  <a:extLst>
                    <a:ext uri="{9D8B030D-6E8A-4147-A177-3AD203B41FA5}">
                      <a16:colId xmlns:a16="http://schemas.microsoft.com/office/drawing/2014/main" val="2955841578"/>
                    </a:ext>
                  </a:extLst>
                </a:gridCol>
                <a:gridCol w="342900">
                  <a:extLst>
                    <a:ext uri="{9D8B030D-6E8A-4147-A177-3AD203B41FA5}">
                      <a16:colId xmlns:a16="http://schemas.microsoft.com/office/drawing/2014/main" val="589289733"/>
                    </a:ext>
                  </a:extLst>
                </a:gridCol>
                <a:gridCol w="342900">
                  <a:extLst>
                    <a:ext uri="{9D8B030D-6E8A-4147-A177-3AD203B41FA5}">
                      <a16:colId xmlns:a16="http://schemas.microsoft.com/office/drawing/2014/main" val="753727359"/>
                    </a:ext>
                  </a:extLst>
                </a:gridCol>
              </a:tblGrid>
              <a:tr h="3429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4257735314"/>
                  </a:ext>
                </a:extLst>
              </a:tr>
              <a:tr h="3429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41824345"/>
                  </a:ext>
                </a:extLst>
              </a:tr>
              <a:tr h="3429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239078057"/>
                  </a:ext>
                </a:extLst>
              </a:tr>
              <a:tr h="34290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122763614"/>
                  </a:ext>
                </a:extLst>
              </a:tr>
            </a:tbl>
          </a:graphicData>
        </a:graphic>
      </p:graphicFrame>
      <p:pic>
        <p:nvPicPr>
          <p:cNvPr id="15" name="Graphic 14" descr="Stopwatch">
            <a:extLst>
              <a:ext uri="{FF2B5EF4-FFF2-40B4-BE49-F238E27FC236}">
                <a16:creationId xmlns:a16="http://schemas.microsoft.com/office/drawing/2014/main" id="{C038E5C3-1DAD-43BE-B36B-C8C3CD4D36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907" y="3207522"/>
            <a:ext cx="914400" cy="914400"/>
          </a:xfrm>
          <a:prstGeom prst="rect">
            <a:avLst/>
          </a:prstGeom>
        </p:spPr>
      </p:pic>
      <p:sp>
        <p:nvSpPr>
          <p:cNvPr id="16" name="Google Shape;213;p21">
            <a:extLst>
              <a:ext uri="{FF2B5EF4-FFF2-40B4-BE49-F238E27FC236}">
                <a16:creationId xmlns:a16="http://schemas.microsoft.com/office/drawing/2014/main" id="{35475467-1FC3-4085-8953-7F49711E426A}"/>
              </a:ext>
            </a:extLst>
          </p:cNvPr>
          <p:cNvSpPr txBox="1"/>
          <p:nvPr/>
        </p:nvSpPr>
        <p:spPr>
          <a:xfrm>
            <a:off x="660264" y="4473778"/>
            <a:ext cx="844923" cy="264671"/>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700">
                <a:solidFill>
                  <a:srgbClr val="FFFFFF"/>
                </a:solidFill>
                <a:latin typeface="Lato"/>
                <a:ea typeface="Lato"/>
                <a:cs typeface="Lato"/>
                <a:sym typeface="Lato"/>
              </a:rPr>
              <a:t>User-configured refresh rate</a:t>
            </a:r>
            <a:endParaRPr sz="700">
              <a:solidFill>
                <a:srgbClr val="FFFFFF"/>
              </a:solidFill>
              <a:latin typeface="Lato"/>
              <a:ea typeface="Lato"/>
              <a:cs typeface="Lato"/>
              <a:sym typeface="Lato"/>
            </a:endParaRPr>
          </a:p>
        </p:txBody>
      </p:sp>
      <p:sp>
        <p:nvSpPr>
          <p:cNvPr id="17" name="Google Shape;213;p21">
            <a:extLst>
              <a:ext uri="{FF2B5EF4-FFF2-40B4-BE49-F238E27FC236}">
                <a16:creationId xmlns:a16="http://schemas.microsoft.com/office/drawing/2014/main" id="{71AFA86D-0B0E-4093-B03F-0C2A831B8255}"/>
              </a:ext>
            </a:extLst>
          </p:cNvPr>
          <p:cNvSpPr txBox="1"/>
          <p:nvPr/>
        </p:nvSpPr>
        <p:spPr>
          <a:xfrm>
            <a:off x="3863408" y="4473778"/>
            <a:ext cx="1371600" cy="264671"/>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700">
                <a:solidFill>
                  <a:srgbClr val="FFFFFF"/>
                </a:solidFill>
                <a:latin typeface="Lato"/>
                <a:ea typeface="Lato"/>
                <a:cs typeface="Lato"/>
                <a:sym typeface="Lato"/>
              </a:rPr>
              <a:t>DRAM block</a:t>
            </a:r>
            <a:endParaRPr sz="700">
              <a:solidFill>
                <a:srgbClr val="FFFFFF"/>
              </a:solidFill>
              <a:latin typeface="Lato"/>
              <a:ea typeface="Lato"/>
              <a:cs typeface="Lato"/>
              <a:sym typeface="Lato"/>
            </a:endParaRPr>
          </a:p>
        </p:txBody>
      </p:sp>
      <p:sp>
        <p:nvSpPr>
          <p:cNvPr id="18" name="Google Shape;221;p21">
            <a:extLst>
              <a:ext uri="{FF2B5EF4-FFF2-40B4-BE49-F238E27FC236}">
                <a16:creationId xmlns:a16="http://schemas.microsoft.com/office/drawing/2014/main" id="{E6A07ACA-9807-4B82-BCD8-FC4803530A40}"/>
              </a:ext>
            </a:extLst>
          </p:cNvPr>
          <p:cNvSpPr/>
          <p:nvPr/>
        </p:nvSpPr>
        <p:spPr>
          <a:xfrm>
            <a:off x="3079874" y="3532387"/>
            <a:ext cx="383966" cy="264671"/>
          </a:xfrm>
          <a:prstGeom prst="rect">
            <a:avLst/>
          </a:prstGeom>
          <a:solidFill>
            <a:schemeClr val="lt2"/>
          </a:solidFill>
          <a:ln w="19050" cap="flat" cmpd="sng">
            <a:solidFill>
              <a:srgbClr val="FF0000"/>
            </a:solidFill>
            <a:prstDash val="solid"/>
            <a:round/>
            <a:headEnd type="none" w="sm" len="sm"/>
            <a:tailEnd type="none" w="sm" len="sm"/>
          </a:ln>
          <a:effectLst>
            <a:glow rad="139700">
              <a:schemeClr val="accent6">
                <a:satMod val="175000"/>
                <a:alpha val="40000"/>
              </a:schemeClr>
            </a:glow>
          </a:effectLst>
        </p:spPr>
        <p:txBody>
          <a:bodyPr spcFirstLastPara="1" wrap="square" lIns="0" tIns="0" rIns="0" bIns="0" anchor="ctr" anchorCtr="0">
            <a:noAutofit/>
          </a:bodyPr>
          <a:lstStyle/>
          <a:p>
            <a:pPr algn="ctr"/>
            <a:r>
              <a:rPr lang="en-US" sz="1100"/>
              <a:t>0</a:t>
            </a:r>
            <a:endParaRPr sz="1100"/>
          </a:p>
        </p:txBody>
      </p:sp>
      <p:sp>
        <p:nvSpPr>
          <p:cNvPr id="19" name="Google Shape;213;p21">
            <a:extLst>
              <a:ext uri="{FF2B5EF4-FFF2-40B4-BE49-F238E27FC236}">
                <a16:creationId xmlns:a16="http://schemas.microsoft.com/office/drawing/2014/main" id="{0D82B5C4-5EC9-4B65-A220-7A3B1CFB5E09}"/>
              </a:ext>
            </a:extLst>
          </p:cNvPr>
          <p:cNvSpPr txBox="1"/>
          <p:nvPr/>
        </p:nvSpPr>
        <p:spPr>
          <a:xfrm>
            <a:off x="2849395" y="4473778"/>
            <a:ext cx="844923" cy="264671"/>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700">
                <a:solidFill>
                  <a:srgbClr val="FFFFFF"/>
                </a:solidFill>
                <a:latin typeface="Lato"/>
                <a:ea typeface="Lato"/>
                <a:cs typeface="Lato"/>
                <a:sym typeface="Lato"/>
              </a:rPr>
              <a:t>Refresh signal</a:t>
            </a:r>
            <a:endParaRPr sz="700">
              <a:solidFill>
                <a:srgbClr val="FFFFFF"/>
              </a:solidFill>
              <a:latin typeface="Lato"/>
              <a:ea typeface="Lato"/>
              <a:cs typeface="Lato"/>
              <a:sym typeface="Lato"/>
            </a:endParaRPr>
          </a:p>
        </p:txBody>
      </p:sp>
      <p:cxnSp>
        <p:nvCxnSpPr>
          <p:cNvPr id="23" name="Straight Arrow Connector 22">
            <a:extLst>
              <a:ext uri="{FF2B5EF4-FFF2-40B4-BE49-F238E27FC236}">
                <a16:creationId xmlns:a16="http://schemas.microsoft.com/office/drawing/2014/main" id="{96DE2E7E-3156-4B54-B3E9-48DF35B54208}"/>
              </a:ext>
            </a:extLst>
          </p:cNvPr>
          <p:cNvCxnSpPr>
            <a:cxnSpLocks/>
            <a:stCxn id="9" idx="3"/>
          </p:cNvCxnSpPr>
          <p:nvPr/>
        </p:nvCxnSpPr>
        <p:spPr>
          <a:xfrm>
            <a:off x="1297500" y="3664723"/>
            <a:ext cx="594800" cy="0"/>
          </a:xfrm>
          <a:prstGeom prst="straightConnector1">
            <a:avLst/>
          </a:prstGeom>
          <a:noFill/>
          <a:ln w="9525" cap="flat" cmpd="sng">
            <a:solidFill>
              <a:schemeClr val="dk2"/>
            </a:solidFill>
            <a:prstDash val="solid"/>
            <a:round/>
            <a:headEnd type="none" w="med" len="med"/>
            <a:tailEnd type="triangle" w="med" len="med"/>
          </a:ln>
        </p:spPr>
      </p:cxnSp>
      <p:cxnSp>
        <p:nvCxnSpPr>
          <p:cNvPr id="26" name="Straight Arrow Connector 25">
            <a:extLst>
              <a:ext uri="{FF2B5EF4-FFF2-40B4-BE49-F238E27FC236}">
                <a16:creationId xmlns:a16="http://schemas.microsoft.com/office/drawing/2014/main" id="{070A8856-8A06-4B6A-89AD-C7ED547FD537}"/>
              </a:ext>
            </a:extLst>
          </p:cNvPr>
          <p:cNvCxnSpPr>
            <a:cxnSpLocks/>
            <a:endCxn id="18" idx="1"/>
          </p:cNvCxnSpPr>
          <p:nvPr/>
        </p:nvCxnSpPr>
        <p:spPr>
          <a:xfrm>
            <a:off x="2552700" y="3664723"/>
            <a:ext cx="527174" cy="0"/>
          </a:xfrm>
          <a:prstGeom prst="straightConnector1">
            <a:avLst/>
          </a:prstGeom>
          <a:noFill/>
          <a:ln w="9525" cap="flat" cmpd="sng">
            <a:solidFill>
              <a:schemeClr val="dk2"/>
            </a:solidFill>
            <a:prstDash val="solid"/>
            <a:round/>
            <a:headEnd type="none" w="med" len="med"/>
            <a:tailEnd type="triangle" w="med" len="med"/>
          </a:ln>
        </p:spPr>
      </p:cxnSp>
      <p:sp>
        <p:nvSpPr>
          <p:cNvPr id="35" name="Trapezoid 34">
            <a:extLst>
              <a:ext uri="{FF2B5EF4-FFF2-40B4-BE49-F238E27FC236}">
                <a16:creationId xmlns:a16="http://schemas.microsoft.com/office/drawing/2014/main" id="{BAB64033-8BCF-41E1-A781-02154D7FB004}"/>
              </a:ext>
            </a:extLst>
          </p:cNvPr>
          <p:cNvSpPr/>
          <p:nvPr/>
        </p:nvSpPr>
        <p:spPr>
          <a:xfrm rot="16200000">
            <a:off x="2976226" y="3466535"/>
            <a:ext cx="1371603" cy="396371"/>
          </a:xfrm>
          <a:prstGeom prst="trapezoid">
            <a:avLst>
              <a:gd name="adj" fmla="val 145727"/>
            </a:avLst>
          </a:prstGeom>
          <a:gradFill>
            <a:gsLst>
              <a:gs pos="0">
                <a:schemeClr val="bg2">
                  <a:lumMod val="50000"/>
                </a:schemeClr>
              </a:gs>
              <a:gs pos="100000">
                <a:srgbClr val="D9D9D9"/>
              </a:gs>
            </a:gsLst>
            <a:lin ang="5400000" scaled="1"/>
          </a:gradFill>
          <a:ln w="9525" cap="flat" cmpd="sng">
            <a:solidFill>
              <a:schemeClr val="dk2"/>
            </a:solidFill>
            <a:prstDash val="solid"/>
            <a:round/>
            <a:headEnd type="none" w="med" len="med"/>
            <a:tailEnd type="triangle" w="med" len="med"/>
          </a:ln>
        </p:spPr>
        <p:txBody>
          <a:bodyPr rtlCol="0" anchor="ctr"/>
          <a:lstStyle/>
          <a:p>
            <a:pPr algn="ctr"/>
            <a:endParaRPr lang="en-US"/>
          </a:p>
        </p:txBody>
      </p:sp>
      <p:sp>
        <p:nvSpPr>
          <p:cNvPr id="36" name="Google Shape;224;p21">
            <a:extLst>
              <a:ext uri="{FF2B5EF4-FFF2-40B4-BE49-F238E27FC236}">
                <a16:creationId xmlns:a16="http://schemas.microsoft.com/office/drawing/2014/main" id="{2D52F99F-03EA-476C-93D4-E8EAA31C0A15}"/>
              </a:ext>
            </a:extLst>
          </p:cNvPr>
          <p:cNvSpPr/>
          <p:nvPr/>
        </p:nvSpPr>
        <p:spPr>
          <a:xfrm>
            <a:off x="641357" y="3152609"/>
            <a:ext cx="375472" cy="450184"/>
          </a:xfrm>
          <a:prstGeom prst="lightningBol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p21">
            <a:extLst>
              <a:ext uri="{FF2B5EF4-FFF2-40B4-BE49-F238E27FC236}">
                <a16:creationId xmlns:a16="http://schemas.microsoft.com/office/drawing/2014/main" id="{9D3647F4-6A0F-49CE-93C9-5BFA4B05C128}"/>
              </a:ext>
            </a:extLst>
          </p:cNvPr>
          <p:cNvSpPr/>
          <p:nvPr/>
        </p:nvSpPr>
        <p:spPr>
          <a:xfrm>
            <a:off x="2807698" y="3152609"/>
            <a:ext cx="375472" cy="450184"/>
          </a:xfrm>
          <a:prstGeom prst="lightningBol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894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3615-3507-46BA-B51F-B754907FB86B}"/>
              </a:ext>
            </a:extLst>
          </p:cNvPr>
          <p:cNvSpPr>
            <a:spLocks noGrp="1"/>
          </p:cNvSpPr>
          <p:nvPr>
            <p:ph type="title"/>
          </p:nvPr>
        </p:nvSpPr>
        <p:spPr/>
        <p:txBody>
          <a:bodyPr/>
          <a:lstStyle/>
          <a:p>
            <a:r>
              <a:rPr lang="en-US"/>
              <a:t>Security Threats in Approx. Computing:</a:t>
            </a:r>
            <a:br>
              <a:rPr lang="en-US"/>
            </a:br>
            <a:r>
              <a:rPr lang="en-US"/>
              <a:t>Approximate Storage</a:t>
            </a:r>
          </a:p>
        </p:txBody>
      </p:sp>
      <p:sp>
        <p:nvSpPr>
          <p:cNvPr id="3" name="Text Placeholder 2">
            <a:extLst>
              <a:ext uri="{FF2B5EF4-FFF2-40B4-BE49-F238E27FC236}">
                <a16:creationId xmlns:a16="http://schemas.microsoft.com/office/drawing/2014/main" id="{A34D5F5D-DBA5-4521-80F2-572F5FA5BB46}"/>
              </a:ext>
            </a:extLst>
          </p:cNvPr>
          <p:cNvSpPr>
            <a:spLocks noGrp="1"/>
          </p:cNvSpPr>
          <p:nvPr>
            <p:ph type="body" idx="1"/>
          </p:nvPr>
        </p:nvSpPr>
        <p:spPr>
          <a:xfrm>
            <a:off x="1297500" y="1567550"/>
            <a:ext cx="7038900" cy="2911200"/>
          </a:xfrm>
        </p:spPr>
        <p:txBody>
          <a:bodyPr/>
          <a:lstStyle/>
          <a:p>
            <a:r>
              <a:rPr lang="en-US">
                <a:solidFill>
                  <a:schemeClr val="bg2">
                    <a:lumMod val="75000"/>
                  </a:schemeClr>
                </a:solidFill>
              </a:rPr>
              <a:t>DRAM approximation</a:t>
            </a:r>
          </a:p>
          <a:p>
            <a:r>
              <a:rPr lang="en-US"/>
              <a:t>SRAM Approximation</a:t>
            </a:r>
          </a:p>
          <a:p>
            <a:pPr lvl="1"/>
            <a:r>
              <a:rPr lang="en-US"/>
              <a:t>Register manipulation applies voltage scaling to MSBs </a:t>
            </a:r>
            <a:r>
              <a:rPr lang="en-US" i="1"/>
              <a:t>and</a:t>
            </a:r>
            <a:r>
              <a:rPr lang="en-US"/>
              <a:t> LSBs instead of just LSBs</a:t>
            </a:r>
          </a:p>
          <a:p>
            <a:r>
              <a:rPr lang="en-US">
                <a:solidFill>
                  <a:schemeClr val="bg2">
                    <a:lumMod val="75000"/>
                  </a:schemeClr>
                </a:solidFill>
              </a:rPr>
              <a:t>PCM Approximation</a:t>
            </a:r>
          </a:p>
          <a:p>
            <a:pPr lvl="1"/>
            <a:endParaRPr lang="en-US"/>
          </a:p>
        </p:txBody>
      </p:sp>
      <p:pic>
        <p:nvPicPr>
          <p:cNvPr id="4" name="Picture 3">
            <a:extLst>
              <a:ext uri="{FF2B5EF4-FFF2-40B4-BE49-F238E27FC236}">
                <a16:creationId xmlns:a16="http://schemas.microsoft.com/office/drawing/2014/main" id="{57549985-3F4D-4D51-BB0E-9A852122AD96}"/>
              </a:ext>
            </a:extLst>
          </p:cNvPr>
          <p:cNvPicPr>
            <a:picLocks noChangeAspect="1"/>
          </p:cNvPicPr>
          <p:nvPr/>
        </p:nvPicPr>
        <p:blipFill>
          <a:blip r:embed="rId2"/>
          <a:stretch>
            <a:fillRect/>
          </a:stretch>
        </p:blipFill>
        <p:spPr>
          <a:xfrm>
            <a:off x="5635256" y="2379365"/>
            <a:ext cx="2623172" cy="2628482"/>
          </a:xfrm>
          <a:prstGeom prst="rect">
            <a:avLst/>
          </a:prstGeom>
        </p:spPr>
      </p:pic>
    </p:spTree>
    <p:extLst>
      <p:ext uri="{BB962C8B-B14F-4D97-AF65-F5344CB8AC3E}">
        <p14:creationId xmlns:p14="http://schemas.microsoft.com/office/powerpoint/2010/main" val="56741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3615-3507-46BA-B51F-B754907FB86B}"/>
              </a:ext>
            </a:extLst>
          </p:cNvPr>
          <p:cNvSpPr>
            <a:spLocks noGrp="1"/>
          </p:cNvSpPr>
          <p:nvPr>
            <p:ph type="title"/>
          </p:nvPr>
        </p:nvSpPr>
        <p:spPr/>
        <p:txBody>
          <a:bodyPr/>
          <a:lstStyle/>
          <a:p>
            <a:r>
              <a:rPr lang="en-US"/>
              <a:t>Security Threats in Approx. Computing:</a:t>
            </a:r>
            <a:br>
              <a:rPr lang="en-US"/>
            </a:br>
            <a:r>
              <a:rPr lang="en-US"/>
              <a:t>Approximate Storage</a:t>
            </a:r>
          </a:p>
        </p:txBody>
      </p:sp>
      <p:sp>
        <p:nvSpPr>
          <p:cNvPr id="3" name="Text Placeholder 2">
            <a:extLst>
              <a:ext uri="{FF2B5EF4-FFF2-40B4-BE49-F238E27FC236}">
                <a16:creationId xmlns:a16="http://schemas.microsoft.com/office/drawing/2014/main" id="{A34D5F5D-DBA5-4521-80F2-572F5FA5BB46}"/>
              </a:ext>
            </a:extLst>
          </p:cNvPr>
          <p:cNvSpPr>
            <a:spLocks noGrp="1"/>
          </p:cNvSpPr>
          <p:nvPr>
            <p:ph type="body" idx="1"/>
          </p:nvPr>
        </p:nvSpPr>
        <p:spPr/>
        <p:txBody>
          <a:bodyPr/>
          <a:lstStyle/>
          <a:p>
            <a:r>
              <a:rPr lang="en-US">
                <a:solidFill>
                  <a:schemeClr val="bg2">
                    <a:lumMod val="75000"/>
                  </a:schemeClr>
                </a:solidFill>
              </a:rPr>
              <a:t>DRAM approximation</a:t>
            </a:r>
          </a:p>
          <a:p>
            <a:r>
              <a:rPr lang="en-US">
                <a:solidFill>
                  <a:schemeClr val="bg2">
                    <a:lumMod val="75000"/>
                  </a:schemeClr>
                </a:solidFill>
              </a:rPr>
              <a:t>SRAM Approximation</a:t>
            </a:r>
          </a:p>
          <a:p>
            <a:r>
              <a:rPr lang="en-US"/>
              <a:t>PCM Approximation</a:t>
            </a:r>
          </a:p>
          <a:p>
            <a:pPr lvl="1"/>
            <a:r>
              <a:rPr lang="en-US" i="1"/>
              <a:t>Many</a:t>
            </a:r>
            <a:r>
              <a:rPr lang="en-US"/>
              <a:t> manipulatable signals to A) Obliterate approximate information or B) Approximate what should have been precise</a:t>
            </a:r>
            <a:endParaRPr lang="en-US" i="1"/>
          </a:p>
          <a:p>
            <a:pPr lvl="1"/>
            <a:endParaRPr lang="en-US"/>
          </a:p>
        </p:txBody>
      </p:sp>
      <p:grpSp>
        <p:nvGrpSpPr>
          <p:cNvPr id="80" name="Group 79">
            <a:extLst>
              <a:ext uri="{FF2B5EF4-FFF2-40B4-BE49-F238E27FC236}">
                <a16:creationId xmlns:a16="http://schemas.microsoft.com/office/drawing/2014/main" id="{C8A77BDC-D448-4A63-9E64-AD2E214C3998}"/>
              </a:ext>
            </a:extLst>
          </p:cNvPr>
          <p:cNvGrpSpPr/>
          <p:nvPr/>
        </p:nvGrpSpPr>
        <p:grpSpPr>
          <a:xfrm>
            <a:off x="1830935" y="3013811"/>
            <a:ext cx="5482130" cy="1824665"/>
            <a:chOff x="1313801" y="3013811"/>
            <a:chExt cx="5482130" cy="1824665"/>
          </a:xfrm>
        </p:grpSpPr>
        <p:sp>
          <p:nvSpPr>
            <p:cNvPr id="5" name="Google Shape;221;p21">
              <a:extLst>
                <a:ext uri="{FF2B5EF4-FFF2-40B4-BE49-F238E27FC236}">
                  <a16:creationId xmlns:a16="http://schemas.microsoft.com/office/drawing/2014/main" id="{1AC755E1-E0B8-4B70-91FD-82EA0C9343A9}"/>
                </a:ext>
              </a:extLst>
            </p:cNvPr>
            <p:cNvSpPr/>
            <p:nvPr/>
          </p:nvSpPr>
          <p:spPr>
            <a:xfrm>
              <a:off x="2348070" y="3798438"/>
              <a:ext cx="383966" cy="264671"/>
            </a:xfrm>
            <a:prstGeom prst="rect">
              <a:avLst/>
            </a:prstGeom>
            <a:solidFill>
              <a:schemeClr val="lt2"/>
            </a:solidFill>
            <a:ln w="19050" cap="flat" cmpd="sng">
              <a:solidFill>
                <a:srgbClr val="FF0000"/>
              </a:solidFill>
              <a:prstDash val="solid"/>
              <a:round/>
              <a:headEnd type="none" w="sm" len="sm"/>
              <a:tailEnd type="none" w="sm" len="sm"/>
            </a:ln>
            <a:effectLst>
              <a:glow rad="139700">
                <a:schemeClr val="accent6">
                  <a:satMod val="175000"/>
                  <a:alpha val="40000"/>
                </a:schemeClr>
              </a:glow>
            </a:effectLst>
          </p:spPr>
          <p:txBody>
            <a:bodyPr spcFirstLastPara="1" wrap="square" lIns="0" tIns="0" rIns="0" bIns="0" anchor="ctr" anchorCtr="0">
              <a:noAutofit/>
            </a:bodyPr>
            <a:lstStyle/>
            <a:p>
              <a:pPr algn="ctr"/>
              <a:r>
                <a:rPr lang="en-US" sz="1100"/>
                <a:t>0.1</a:t>
              </a:r>
              <a:endParaRPr sz="1100"/>
            </a:p>
          </p:txBody>
        </p:sp>
        <p:sp>
          <p:nvSpPr>
            <p:cNvPr id="6" name="Google Shape;221;p21">
              <a:extLst>
                <a:ext uri="{FF2B5EF4-FFF2-40B4-BE49-F238E27FC236}">
                  <a16:creationId xmlns:a16="http://schemas.microsoft.com/office/drawing/2014/main" id="{FD8AAEC6-FF70-4D84-8FDD-FEF5839CAEB3}"/>
                </a:ext>
              </a:extLst>
            </p:cNvPr>
            <p:cNvSpPr/>
            <p:nvPr/>
          </p:nvSpPr>
          <p:spPr>
            <a:xfrm>
              <a:off x="2348070" y="3182850"/>
              <a:ext cx="383966" cy="264671"/>
            </a:xfrm>
            <a:prstGeom prst="rect">
              <a:avLst/>
            </a:prstGeom>
            <a:solidFill>
              <a:schemeClr val="lt2"/>
            </a:solidFill>
            <a:ln w="19050" cap="flat" cmpd="sng">
              <a:solidFill>
                <a:srgbClr val="FF0000"/>
              </a:solidFill>
              <a:prstDash val="solid"/>
              <a:round/>
              <a:headEnd type="none" w="sm" len="sm"/>
              <a:tailEnd type="none" w="sm" len="sm"/>
            </a:ln>
            <a:effectLst>
              <a:glow rad="139700">
                <a:schemeClr val="accent6">
                  <a:satMod val="175000"/>
                  <a:alpha val="40000"/>
                </a:schemeClr>
              </a:glow>
            </a:effectLst>
          </p:spPr>
          <p:txBody>
            <a:bodyPr spcFirstLastPara="1" wrap="square" lIns="0" tIns="0" rIns="0" bIns="0" anchor="ctr" anchorCtr="0">
              <a:noAutofit/>
            </a:bodyPr>
            <a:lstStyle/>
            <a:p>
              <a:pPr algn="ctr"/>
              <a:r>
                <a:rPr lang="en-US" sz="1100"/>
                <a:t>1V</a:t>
              </a:r>
              <a:endParaRPr sz="1100"/>
            </a:p>
          </p:txBody>
        </p:sp>
        <p:sp>
          <p:nvSpPr>
            <p:cNvPr id="7" name="Google Shape;208;p21">
              <a:extLst>
                <a:ext uri="{FF2B5EF4-FFF2-40B4-BE49-F238E27FC236}">
                  <a16:creationId xmlns:a16="http://schemas.microsoft.com/office/drawing/2014/main" id="{36075F58-926B-4B3E-BD3E-D596EA6D1463}"/>
                </a:ext>
              </a:extLst>
            </p:cNvPr>
            <p:cNvSpPr/>
            <p:nvPr/>
          </p:nvSpPr>
          <p:spPr>
            <a:xfrm>
              <a:off x="2931785" y="3434407"/>
              <a:ext cx="375487" cy="3754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a:t>x</a:t>
              </a:r>
              <a:endParaRPr lang="en"/>
            </a:p>
          </p:txBody>
        </p:sp>
        <p:cxnSp>
          <p:nvCxnSpPr>
            <p:cNvPr id="8" name="Connector: Elbow 7">
              <a:extLst>
                <a:ext uri="{FF2B5EF4-FFF2-40B4-BE49-F238E27FC236}">
                  <a16:creationId xmlns:a16="http://schemas.microsoft.com/office/drawing/2014/main" id="{59BD0162-2906-40E9-BCAF-281DE60C4C0C}"/>
                </a:ext>
              </a:extLst>
            </p:cNvPr>
            <p:cNvCxnSpPr>
              <a:stCxn id="6" idx="3"/>
              <a:endCxn id="7" idx="0"/>
            </p:cNvCxnSpPr>
            <p:nvPr/>
          </p:nvCxnSpPr>
          <p:spPr>
            <a:xfrm>
              <a:off x="2732036" y="3315186"/>
              <a:ext cx="387493" cy="119221"/>
            </a:xfrm>
            <a:prstGeom prst="bentConnector2">
              <a:avLst/>
            </a:prstGeom>
            <a:noFill/>
            <a:ln w="9525" cap="flat" cmpd="sng">
              <a:solidFill>
                <a:schemeClr val="dk2"/>
              </a:solidFill>
              <a:prstDash val="solid"/>
              <a:round/>
              <a:headEnd type="none" w="med" len="med"/>
              <a:tailEnd type="triangle" w="med" len="med"/>
            </a:ln>
          </p:spPr>
        </p:cxnSp>
        <p:cxnSp>
          <p:nvCxnSpPr>
            <p:cNvPr id="9" name="Connector: Elbow 8">
              <a:extLst>
                <a:ext uri="{FF2B5EF4-FFF2-40B4-BE49-F238E27FC236}">
                  <a16:creationId xmlns:a16="http://schemas.microsoft.com/office/drawing/2014/main" id="{944A8598-DF14-49E8-97AD-C399196E9044}"/>
                </a:ext>
              </a:extLst>
            </p:cNvPr>
            <p:cNvCxnSpPr>
              <a:stCxn id="5" idx="3"/>
              <a:endCxn id="7" idx="4"/>
            </p:cNvCxnSpPr>
            <p:nvPr/>
          </p:nvCxnSpPr>
          <p:spPr>
            <a:xfrm flipV="1">
              <a:off x="2732036" y="3809894"/>
              <a:ext cx="387493" cy="120880"/>
            </a:xfrm>
            <a:prstGeom prst="bentConnector2">
              <a:avLst/>
            </a:prstGeom>
            <a:noFill/>
            <a:ln w="9525" cap="flat" cmpd="sng">
              <a:solidFill>
                <a:schemeClr val="dk2"/>
              </a:solidFill>
              <a:prstDash val="solid"/>
              <a:round/>
              <a:headEnd type="none" w="med" len="med"/>
              <a:tailEnd type="triangle" w="med" len="med"/>
            </a:ln>
          </p:spPr>
        </p:cxnSp>
        <p:sp>
          <p:nvSpPr>
            <p:cNvPr id="10" name="Google Shape;221;p21">
              <a:extLst>
                <a:ext uri="{FF2B5EF4-FFF2-40B4-BE49-F238E27FC236}">
                  <a16:creationId xmlns:a16="http://schemas.microsoft.com/office/drawing/2014/main" id="{BA7CE55B-C565-4A9F-B3A3-80AFEEF26D8D}"/>
                </a:ext>
              </a:extLst>
            </p:cNvPr>
            <p:cNvSpPr/>
            <p:nvPr/>
          </p:nvSpPr>
          <p:spPr>
            <a:xfrm>
              <a:off x="2348070" y="4411433"/>
              <a:ext cx="383966" cy="264671"/>
            </a:xfrm>
            <a:prstGeom prst="rect">
              <a:avLst/>
            </a:prstGeom>
            <a:solidFill>
              <a:schemeClr val="lt2"/>
            </a:solidFill>
            <a:ln w="19050" cap="flat" cmpd="sng">
              <a:solidFill>
                <a:srgbClr val="FF0000"/>
              </a:solidFill>
              <a:prstDash val="solid"/>
              <a:round/>
              <a:headEnd type="none" w="sm" len="sm"/>
              <a:tailEnd type="none" w="sm" len="sm"/>
            </a:ln>
            <a:effectLst>
              <a:glow rad="139700">
                <a:schemeClr val="accent6">
                  <a:satMod val="175000"/>
                  <a:alpha val="40000"/>
                </a:schemeClr>
              </a:glow>
            </a:effectLst>
          </p:spPr>
          <p:txBody>
            <a:bodyPr spcFirstLastPara="1" wrap="square" lIns="0" tIns="0" rIns="0" bIns="0" anchor="ctr" anchorCtr="0">
              <a:noAutofit/>
            </a:bodyPr>
            <a:lstStyle/>
            <a:p>
              <a:pPr algn="ctr"/>
              <a:r>
                <a:rPr lang="en-US" sz="1100" err="1"/>
                <a:t>V</a:t>
              </a:r>
              <a:r>
                <a:rPr lang="en-US" sz="1100" baseline="-25000" err="1"/>
                <a:t>dd</a:t>
              </a:r>
              <a:endParaRPr sz="1100"/>
            </a:p>
          </p:txBody>
        </p:sp>
        <p:cxnSp>
          <p:nvCxnSpPr>
            <p:cNvPr id="12" name="Connector: Elbow 11">
              <a:extLst>
                <a:ext uri="{FF2B5EF4-FFF2-40B4-BE49-F238E27FC236}">
                  <a16:creationId xmlns:a16="http://schemas.microsoft.com/office/drawing/2014/main" id="{ABB04C5C-9692-4EDF-AE0F-B2CAC763EC02}"/>
                </a:ext>
              </a:extLst>
            </p:cNvPr>
            <p:cNvCxnSpPr>
              <a:cxnSpLocks/>
              <a:stCxn id="7" idx="6"/>
              <a:endCxn id="16" idx="1"/>
            </p:cNvCxnSpPr>
            <p:nvPr/>
          </p:nvCxnSpPr>
          <p:spPr>
            <a:xfrm>
              <a:off x="3307272" y="3622151"/>
              <a:ext cx="553526" cy="171313"/>
            </a:xfrm>
            <a:prstGeom prst="bentConnector3">
              <a:avLst/>
            </a:prstGeom>
            <a:noFill/>
            <a:ln w="9525" cap="flat" cmpd="sng">
              <a:solidFill>
                <a:schemeClr val="dk2"/>
              </a:solidFill>
              <a:prstDash val="solid"/>
              <a:round/>
              <a:headEnd type="none" w="med" len="med"/>
              <a:tailEnd type="triangle" w="med" len="med"/>
            </a:ln>
          </p:spPr>
        </p:cxnSp>
        <p:cxnSp>
          <p:nvCxnSpPr>
            <p:cNvPr id="13" name="Connector: Elbow 12">
              <a:extLst>
                <a:ext uri="{FF2B5EF4-FFF2-40B4-BE49-F238E27FC236}">
                  <a16:creationId xmlns:a16="http://schemas.microsoft.com/office/drawing/2014/main" id="{0D1775A7-704D-4B81-9E57-E93764CE83E2}"/>
                </a:ext>
              </a:extLst>
            </p:cNvPr>
            <p:cNvCxnSpPr>
              <a:cxnSpLocks/>
              <a:stCxn id="10" idx="3"/>
              <a:endCxn id="19" idx="1"/>
            </p:cNvCxnSpPr>
            <p:nvPr/>
          </p:nvCxnSpPr>
          <p:spPr>
            <a:xfrm flipV="1">
              <a:off x="2732036" y="4186868"/>
              <a:ext cx="1128762" cy="356901"/>
            </a:xfrm>
            <a:prstGeom prst="bentConnector3">
              <a:avLst>
                <a:gd name="adj1" fmla="val 50000"/>
              </a:avLst>
            </a:prstGeom>
            <a:noFill/>
            <a:ln w="9525" cap="flat" cmpd="sng">
              <a:solidFill>
                <a:schemeClr val="dk2"/>
              </a:solidFill>
              <a:prstDash val="solid"/>
              <a:round/>
              <a:headEnd type="none" w="med" len="med"/>
              <a:tailEnd type="triangle" w="med" len="med"/>
            </a:ln>
          </p:spPr>
        </p:cxnSp>
        <p:grpSp>
          <p:nvGrpSpPr>
            <p:cNvPr id="33" name="Group 32">
              <a:extLst>
                <a:ext uri="{FF2B5EF4-FFF2-40B4-BE49-F238E27FC236}">
                  <a16:creationId xmlns:a16="http://schemas.microsoft.com/office/drawing/2014/main" id="{0EF60154-F486-40A3-95B3-9D887945AEB3}"/>
                </a:ext>
              </a:extLst>
            </p:cNvPr>
            <p:cNvGrpSpPr/>
            <p:nvPr/>
          </p:nvGrpSpPr>
          <p:grpSpPr>
            <a:xfrm>
              <a:off x="3860798" y="3596761"/>
              <a:ext cx="467833" cy="786809"/>
              <a:chOff x="2320328" y="3397933"/>
              <a:chExt cx="467833" cy="786809"/>
            </a:xfrm>
          </p:grpSpPr>
          <p:sp>
            <p:nvSpPr>
              <p:cNvPr id="11" name="Trapezoid 10">
                <a:extLst>
                  <a:ext uri="{FF2B5EF4-FFF2-40B4-BE49-F238E27FC236}">
                    <a16:creationId xmlns:a16="http://schemas.microsoft.com/office/drawing/2014/main" id="{8F39681E-F530-4526-BF41-ABFA116E87BC}"/>
                  </a:ext>
                </a:extLst>
              </p:cNvPr>
              <p:cNvSpPr/>
              <p:nvPr/>
            </p:nvSpPr>
            <p:spPr>
              <a:xfrm rot="5400000">
                <a:off x="2160840" y="3557422"/>
                <a:ext cx="786809" cy="467832"/>
              </a:xfrm>
              <a:prstGeom prst="trapezoid">
                <a:avLst/>
              </a:prstGeom>
              <a:solidFill>
                <a:schemeClr val="lt2"/>
              </a:solidFill>
              <a:ln w="12700"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a:endParaRPr lang="en-US">
                  <a:solidFill>
                    <a:srgbClr val="000000"/>
                  </a:solidFill>
                  <a:latin typeface="Arial"/>
                  <a:cs typeface="Arial"/>
                </a:endParaRPr>
              </a:p>
            </p:txBody>
          </p:sp>
          <p:sp>
            <p:nvSpPr>
              <p:cNvPr id="19" name="ppt hates me">
                <a:extLst>
                  <a:ext uri="{FF2B5EF4-FFF2-40B4-BE49-F238E27FC236}">
                    <a16:creationId xmlns:a16="http://schemas.microsoft.com/office/drawing/2014/main" id="{E665CA3A-06D0-442F-A061-F79AB9187AE1}"/>
                  </a:ext>
                </a:extLst>
              </p:cNvPr>
              <p:cNvSpPr/>
              <p:nvPr/>
            </p:nvSpPr>
            <p:spPr>
              <a:xfrm>
                <a:off x="2320328" y="3988039"/>
                <a:ext cx="0" cy="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pt hates me">
                <a:extLst>
                  <a:ext uri="{FF2B5EF4-FFF2-40B4-BE49-F238E27FC236}">
                    <a16:creationId xmlns:a16="http://schemas.microsoft.com/office/drawing/2014/main" id="{E73A075A-1ACF-4F6B-BBF6-5FF5F4511769}"/>
                  </a:ext>
                </a:extLst>
              </p:cNvPr>
              <p:cNvSpPr/>
              <p:nvPr/>
            </p:nvSpPr>
            <p:spPr>
              <a:xfrm>
                <a:off x="2320328" y="3594635"/>
                <a:ext cx="0" cy="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Google Shape;221;p21">
              <a:extLst>
                <a:ext uri="{FF2B5EF4-FFF2-40B4-BE49-F238E27FC236}">
                  <a16:creationId xmlns:a16="http://schemas.microsoft.com/office/drawing/2014/main" id="{790B45E4-F7C6-4C92-B5A2-D669D87384C2}"/>
                </a:ext>
              </a:extLst>
            </p:cNvPr>
            <p:cNvSpPr/>
            <p:nvPr/>
          </p:nvSpPr>
          <p:spPr>
            <a:xfrm>
              <a:off x="4637100" y="3857969"/>
              <a:ext cx="383966" cy="264671"/>
            </a:xfrm>
            <a:prstGeom prst="rect">
              <a:avLst/>
            </a:prstGeom>
            <a:solidFill>
              <a:schemeClr val="lt2"/>
            </a:solidFill>
            <a:ln w="19050" cap="flat" cmpd="sng">
              <a:solidFill>
                <a:srgbClr val="FF0000"/>
              </a:solidFill>
              <a:prstDash val="solid"/>
              <a:round/>
              <a:headEnd type="none" w="sm" len="sm"/>
              <a:tailEnd type="none" w="sm" len="sm"/>
            </a:ln>
            <a:effectLst>
              <a:glow rad="139700">
                <a:schemeClr val="accent6">
                  <a:satMod val="175000"/>
                  <a:alpha val="40000"/>
                </a:schemeClr>
              </a:glow>
            </a:effectLst>
          </p:spPr>
          <p:txBody>
            <a:bodyPr spcFirstLastPara="1" wrap="square" lIns="0" tIns="0" rIns="0" bIns="0" anchor="ctr" anchorCtr="0">
              <a:noAutofit/>
            </a:bodyPr>
            <a:lstStyle/>
            <a:p>
              <a:pPr algn="ctr"/>
              <a:r>
                <a:rPr lang="en-US" sz="1100"/>
                <a:t>0</a:t>
              </a:r>
              <a:endParaRPr sz="1100"/>
            </a:p>
          </p:txBody>
        </p:sp>
        <p:sp>
          <p:nvSpPr>
            <p:cNvPr id="42" name="Trapezoid 41">
              <a:extLst>
                <a:ext uri="{FF2B5EF4-FFF2-40B4-BE49-F238E27FC236}">
                  <a16:creationId xmlns:a16="http://schemas.microsoft.com/office/drawing/2014/main" id="{ECABAFCB-5FAB-4063-A55C-084CE45ABED1}"/>
                </a:ext>
              </a:extLst>
            </p:cNvPr>
            <p:cNvSpPr/>
            <p:nvPr/>
          </p:nvSpPr>
          <p:spPr>
            <a:xfrm rot="16200000">
              <a:off x="4533452" y="3792117"/>
              <a:ext cx="1371603" cy="396371"/>
            </a:xfrm>
            <a:prstGeom prst="trapezoid">
              <a:avLst>
                <a:gd name="adj" fmla="val 145727"/>
              </a:avLst>
            </a:prstGeom>
            <a:gradFill>
              <a:gsLst>
                <a:gs pos="0">
                  <a:schemeClr val="bg2">
                    <a:lumMod val="50000"/>
                  </a:schemeClr>
                </a:gs>
                <a:gs pos="100000">
                  <a:srgbClr val="D9D9D9"/>
                </a:gs>
              </a:gsLst>
              <a:lin ang="5400000" scaled="1"/>
            </a:gradFill>
            <a:ln w="9525" cap="flat" cmpd="sng">
              <a:solidFill>
                <a:schemeClr val="dk2"/>
              </a:solidFill>
              <a:prstDash val="solid"/>
              <a:round/>
              <a:headEnd type="none" w="med" len="med"/>
              <a:tailEnd type="triangle" w="med" len="med"/>
            </a:ln>
          </p:spPr>
          <p:txBody>
            <a:bodyPr rtlCol="0" anchor="ctr"/>
            <a:lstStyle/>
            <a:p>
              <a:pPr algn="ctr"/>
              <a:endParaRPr lang="en-US"/>
            </a:p>
          </p:txBody>
        </p:sp>
        <p:cxnSp>
          <p:nvCxnSpPr>
            <p:cNvPr id="44" name="Straight Arrow Connector 43">
              <a:extLst>
                <a:ext uri="{FF2B5EF4-FFF2-40B4-BE49-F238E27FC236}">
                  <a16:creationId xmlns:a16="http://schemas.microsoft.com/office/drawing/2014/main" id="{17C25DF2-43EC-4688-BD0B-25948542FD1C}"/>
                </a:ext>
              </a:extLst>
            </p:cNvPr>
            <p:cNvCxnSpPr>
              <a:stCxn id="11" idx="0"/>
              <a:endCxn id="41" idx="1"/>
            </p:cNvCxnSpPr>
            <p:nvPr/>
          </p:nvCxnSpPr>
          <p:spPr>
            <a:xfrm>
              <a:off x="4328631" y="3990167"/>
              <a:ext cx="308469" cy="138"/>
            </a:xfrm>
            <a:prstGeom prst="straightConnector1">
              <a:avLst/>
            </a:prstGeom>
            <a:noFill/>
            <a:ln w="9525" cap="flat" cmpd="sng">
              <a:solidFill>
                <a:schemeClr val="dk2"/>
              </a:solidFill>
              <a:prstDash val="solid"/>
              <a:round/>
              <a:headEnd type="none" w="med" len="med"/>
              <a:tailEnd type="triangle" w="med" len="med"/>
            </a:ln>
          </p:spPr>
        </p:cxnSp>
        <p:sp>
          <p:nvSpPr>
            <p:cNvPr id="46" name="Google Shape;221;p21">
              <a:extLst>
                <a:ext uri="{FF2B5EF4-FFF2-40B4-BE49-F238E27FC236}">
                  <a16:creationId xmlns:a16="http://schemas.microsoft.com/office/drawing/2014/main" id="{E6B9F80D-7DE8-47EA-8FF5-27282EEBFFEE}"/>
                </a:ext>
              </a:extLst>
            </p:cNvPr>
            <p:cNvSpPr/>
            <p:nvPr/>
          </p:nvSpPr>
          <p:spPr>
            <a:xfrm>
              <a:off x="3902731" y="3013811"/>
              <a:ext cx="383966" cy="264671"/>
            </a:xfrm>
            <a:prstGeom prst="rect">
              <a:avLst/>
            </a:prstGeom>
            <a:solidFill>
              <a:schemeClr val="lt2"/>
            </a:solidFill>
            <a:ln w="19050" cap="flat" cmpd="sng">
              <a:solidFill>
                <a:srgbClr val="FF0000"/>
              </a:solidFill>
              <a:prstDash val="solid"/>
              <a:round/>
              <a:headEnd type="none" w="sm" len="sm"/>
              <a:tailEnd type="none" w="sm" len="sm"/>
            </a:ln>
            <a:effectLst>
              <a:glow rad="139700">
                <a:schemeClr val="accent6">
                  <a:satMod val="175000"/>
                  <a:alpha val="40000"/>
                </a:schemeClr>
              </a:glow>
            </a:effectLst>
          </p:spPr>
          <p:txBody>
            <a:bodyPr spcFirstLastPara="1" wrap="square" lIns="0" tIns="0" rIns="0" bIns="0" anchor="ctr" anchorCtr="0">
              <a:noAutofit/>
            </a:bodyPr>
            <a:lstStyle/>
            <a:p>
              <a:pPr algn="ctr"/>
              <a:r>
                <a:rPr lang="en-US" sz="1100"/>
                <a:t>0</a:t>
              </a:r>
              <a:endParaRPr sz="1100"/>
            </a:p>
          </p:txBody>
        </p:sp>
        <p:cxnSp>
          <p:nvCxnSpPr>
            <p:cNvPr id="48" name="Straight Arrow Connector 47">
              <a:extLst>
                <a:ext uri="{FF2B5EF4-FFF2-40B4-BE49-F238E27FC236}">
                  <a16:creationId xmlns:a16="http://schemas.microsoft.com/office/drawing/2014/main" id="{8689B01C-9124-484F-8266-E0BA61B3725D}"/>
                </a:ext>
              </a:extLst>
            </p:cNvPr>
            <p:cNvCxnSpPr>
              <a:stCxn id="46" idx="2"/>
              <a:endCxn id="11" idx="1"/>
            </p:cNvCxnSpPr>
            <p:nvPr/>
          </p:nvCxnSpPr>
          <p:spPr>
            <a:xfrm>
              <a:off x="4094714" y="3278482"/>
              <a:ext cx="1" cy="376759"/>
            </a:xfrm>
            <a:prstGeom prst="straightConnector1">
              <a:avLst/>
            </a:prstGeom>
            <a:noFill/>
            <a:ln w="9525" cap="flat" cmpd="sng">
              <a:solidFill>
                <a:schemeClr val="dk2"/>
              </a:solidFill>
              <a:prstDash val="solid"/>
              <a:round/>
              <a:headEnd type="none" w="med" len="med"/>
              <a:tailEnd type="triangle" w="med" len="med"/>
            </a:ln>
          </p:spPr>
        </p:cxnSp>
        <p:grpSp>
          <p:nvGrpSpPr>
            <p:cNvPr id="72" name="Group 71">
              <a:extLst>
                <a:ext uri="{FF2B5EF4-FFF2-40B4-BE49-F238E27FC236}">
                  <a16:creationId xmlns:a16="http://schemas.microsoft.com/office/drawing/2014/main" id="{791664EB-8514-4DD9-9A2D-C5FE7AE24ED2}"/>
                </a:ext>
              </a:extLst>
            </p:cNvPr>
            <p:cNvGrpSpPr/>
            <p:nvPr/>
          </p:nvGrpSpPr>
          <p:grpSpPr>
            <a:xfrm>
              <a:off x="5424331" y="3304500"/>
              <a:ext cx="1371600" cy="1371607"/>
              <a:chOff x="5276242" y="3304500"/>
              <a:chExt cx="1526633" cy="1371607"/>
            </a:xfrm>
          </p:grpSpPr>
          <p:grpSp>
            <p:nvGrpSpPr>
              <p:cNvPr id="60" name="Group 59">
                <a:extLst>
                  <a:ext uri="{FF2B5EF4-FFF2-40B4-BE49-F238E27FC236}">
                    <a16:creationId xmlns:a16="http://schemas.microsoft.com/office/drawing/2014/main" id="{2DBBB3C2-7F83-429F-BC77-546A3931EA20}"/>
                  </a:ext>
                </a:extLst>
              </p:cNvPr>
              <p:cNvGrpSpPr/>
              <p:nvPr/>
            </p:nvGrpSpPr>
            <p:grpSpPr>
              <a:xfrm>
                <a:off x="5276242" y="3304501"/>
                <a:ext cx="767868" cy="1371606"/>
                <a:chOff x="5276242" y="3304501"/>
                <a:chExt cx="767868" cy="1371606"/>
              </a:xfrm>
            </p:grpSpPr>
            <p:grpSp>
              <p:nvGrpSpPr>
                <p:cNvPr id="54" name="Group 53">
                  <a:extLst>
                    <a:ext uri="{FF2B5EF4-FFF2-40B4-BE49-F238E27FC236}">
                      <a16:creationId xmlns:a16="http://schemas.microsoft.com/office/drawing/2014/main" id="{37CB50FA-3960-4A59-AF10-0052F297D7E8}"/>
                    </a:ext>
                  </a:extLst>
                </p:cNvPr>
                <p:cNvGrpSpPr/>
                <p:nvPr/>
              </p:nvGrpSpPr>
              <p:grpSpPr>
                <a:xfrm>
                  <a:off x="5276242" y="3304501"/>
                  <a:ext cx="384399" cy="1371604"/>
                  <a:chOff x="5272747" y="3316442"/>
                  <a:chExt cx="384399" cy="1357233"/>
                </a:xfrm>
              </p:grpSpPr>
              <p:sp>
                <p:nvSpPr>
                  <p:cNvPr id="49" name="Google Shape;221;p21">
                    <a:extLst>
                      <a:ext uri="{FF2B5EF4-FFF2-40B4-BE49-F238E27FC236}">
                        <a16:creationId xmlns:a16="http://schemas.microsoft.com/office/drawing/2014/main" id="{B6C22745-EFFB-49A7-9E27-AA5CF128D4D5}"/>
                      </a:ext>
                    </a:extLst>
                  </p:cNvPr>
                  <p:cNvSpPr/>
                  <p:nvPr/>
                </p:nvSpPr>
                <p:spPr>
                  <a:xfrm>
                    <a:off x="5272747" y="3316442"/>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50" name="Google Shape;221;p21">
                    <a:extLst>
                      <a:ext uri="{FF2B5EF4-FFF2-40B4-BE49-F238E27FC236}">
                        <a16:creationId xmlns:a16="http://schemas.microsoft.com/office/drawing/2014/main" id="{B8A5ACC4-D99B-4766-8677-5AD2E8599763}"/>
                      </a:ext>
                    </a:extLst>
                  </p:cNvPr>
                  <p:cNvSpPr/>
                  <p:nvPr/>
                </p:nvSpPr>
                <p:spPr>
                  <a:xfrm>
                    <a:off x="5272747" y="3652043"/>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51" name="Google Shape;221;p21">
                    <a:extLst>
                      <a:ext uri="{FF2B5EF4-FFF2-40B4-BE49-F238E27FC236}">
                        <a16:creationId xmlns:a16="http://schemas.microsoft.com/office/drawing/2014/main" id="{26571016-77CD-40D4-BEA3-DBB6B4658273}"/>
                      </a:ext>
                    </a:extLst>
                  </p:cNvPr>
                  <p:cNvSpPr/>
                  <p:nvPr/>
                </p:nvSpPr>
                <p:spPr>
                  <a:xfrm>
                    <a:off x="5272747" y="3990842"/>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52" name="Google Shape;221;p21">
                    <a:extLst>
                      <a:ext uri="{FF2B5EF4-FFF2-40B4-BE49-F238E27FC236}">
                        <a16:creationId xmlns:a16="http://schemas.microsoft.com/office/drawing/2014/main" id="{4F498B9B-3C6D-4F08-A1D3-B6223EFC2F37}"/>
                      </a:ext>
                    </a:extLst>
                  </p:cNvPr>
                  <p:cNvSpPr/>
                  <p:nvPr/>
                </p:nvSpPr>
                <p:spPr>
                  <a:xfrm>
                    <a:off x="5273180" y="4334876"/>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grpSp>
            <p:grpSp>
              <p:nvGrpSpPr>
                <p:cNvPr id="55" name="Group 54">
                  <a:extLst>
                    <a:ext uri="{FF2B5EF4-FFF2-40B4-BE49-F238E27FC236}">
                      <a16:creationId xmlns:a16="http://schemas.microsoft.com/office/drawing/2014/main" id="{FFF9AC0A-B80A-43B2-B62D-4D5BCAEED120}"/>
                    </a:ext>
                  </a:extLst>
                </p:cNvPr>
                <p:cNvGrpSpPr/>
                <p:nvPr/>
              </p:nvGrpSpPr>
              <p:grpSpPr>
                <a:xfrm>
                  <a:off x="5659711" y="3304502"/>
                  <a:ext cx="384399" cy="1371605"/>
                  <a:chOff x="5272747" y="3316442"/>
                  <a:chExt cx="384399" cy="1357233"/>
                </a:xfrm>
              </p:grpSpPr>
              <p:sp>
                <p:nvSpPr>
                  <p:cNvPr id="56" name="Google Shape;221;p21">
                    <a:extLst>
                      <a:ext uri="{FF2B5EF4-FFF2-40B4-BE49-F238E27FC236}">
                        <a16:creationId xmlns:a16="http://schemas.microsoft.com/office/drawing/2014/main" id="{870513B1-F983-495E-A51C-FC5764693ED1}"/>
                      </a:ext>
                    </a:extLst>
                  </p:cNvPr>
                  <p:cNvSpPr/>
                  <p:nvPr/>
                </p:nvSpPr>
                <p:spPr>
                  <a:xfrm>
                    <a:off x="5272747" y="3316442"/>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57" name="Google Shape;221;p21">
                    <a:extLst>
                      <a:ext uri="{FF2B5EF4-FFF2-40B4-BE49-F238E27FC236}">
                        <a16:creationId xmlns:a16="http://schemas.microsoft.com/office/drawing/2014/main" id="{30CC83E5-382C-49B9-B43C-90677906C9C3}"/>
                      </a:ext>
                    </a:extLst>
                  </p:cNvPr>
                  <p:cNvSpPr/>
                  <p:nvPr/>
                </p:nvSpPr>
                <p:spPr>
                  <a:xfrm>
                    <a:off x="5272747" y="3652043"/>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58" name="Google Shape;221;p21">
                    <a:extLst>
                      <a:ext uri="{FF2B5EF4-FFF2-40B4-BE49-F238E27FC236}">
                        <a16:creationId xmlns:a16="http://schemas.microsoft.com/office/drawing/2014/main" id="{99055660-8131-49B2-A61E-ADB7FBD98105}"/>
                      </a:ext>
                    </a:extLst>
                  </p:cNvPr>
                  <p:cNvSpPr/>
                  <p:nvPr/>
                </p:nvSpPr>
                <p:spPr>
                  <a:xfrm>
                    <a:off x="5272747" y="3990842"/>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59" name="Google Shape;221;p21">
                    <a:extLst>
                      <a:ext uri="{FF2B5EF4-FFF2-40B4-BE49-F238E27FC236}">
                        <a16:creationId xmlns:a16="http://schemas.microsoft.com/office/drawing/2014/main" id="{16211816-E2AD-4AF7-8CAF-6505B3631B33}"/>
                      </a:ext>
                    </a:extLst>
                  </p:cNvPr>
                  <p:cNvSpPr/>
                  <p:nvPr/>
                </p:nvSpPr>
                <p:spPr>
                  <a:xfrm>
                    <a:off x="5273180" y="4334876"/>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grpSp>
          </p:grpSp>
          <p:grpSp>
            <p:nvGrpSpPr>
              <p:cNvPr id="61" name="Group 60">
                <a:extLst>
                  <a:ext uri="{FF2B5EF4-FFF2-40B4-BE49-F238E27FC236}">
                    <a16:creationId xmlns:a16="http://schemas.microsoft.com/office/drawing/2014/main" id="{DE858B9B-8311-42BA-A21E-639F7C5DD72E}"/>
                  </a:ext>
                </a:extLst>
              </p:cNvPr>
              <p:cNvGrpSpPr/>
              <p:nvPr/>
            </p:nvGrpSpPr>
            <p:grpSpPr>
              <a:xfrm>
                <a:off x="6035007" y="3304500"/>
                <a:ext cx="767868" cy="1371605"/>
                <a:chOff x="5276242" y="3304500"/>
                <a:chExt cx="767868" cy="1371605"/>
              </a:xfrm>
            </p:grpSpPr>
            <p:grpSp>
              <p:nvGrpSpPr>
                <p:cNvPr id="62" name="Group 61">
                  <a:extLst>
                    <a:ext uri="{FF2B5EF4-FFF2-40B4-BE49-F238E27FC236}">
                      <a16:creationId xmlns:a16="http://schemas.microsoft.com/office/drawing/2014/main" id="{C30448FB-8C54-4572-BE1D-B8701774AC7F}"/>
                    </a:ext>
                  </a:extLst>
                </p:cNvPr>
                <p:cNvGrpSpPr/>
                <p:nvPr/>
              </p:nvGrpSpPr>
              <p:grpSpPr>
                <a:xfrm>
                  <a:off x="5276242" y="3304501"/>
                  <a:ext cx="384399" cy="1371604"/>
                  <a:chOff x="5272747" y="3316442"/>
                  <a:chExt cx="384399" cy="1357233"/>
                </a:xfrm>
              </p:grpSpPr>
              <p:sp>
                <p:nvSpPr>
                  <p:cNvPr id="68" name="Google Shape;221;p21">
                    <a:extLst>
                      <a:ext uri="{FF2B5EF4-FFF2-40B4-BE49-F238E27FC236}">
                        <a16:creationId xmlns:a16="http://schemas.microsoft.com/office/drawing/2014/main" id="{1CD35644-EAD9-432A-A65C-630A5D9B6106}"/>
                      </a:ext>
                    </a:extLst>
                  </p:cNvPr>
                  <p:cNvSpPr/>
                  <p:nvPr/>
                </p:nvSpPr>
                <p:spPr>
                  <a:xfrm>
                    <a:off x="5272747" y="3316442"/>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69" name="Google Shape;221;p21">
                    <a:extLst>
                      <a:ext uri="{FF2B5EF4-FFF2-40B4-BE49-F238E27FC236}">
                        <a16:creationId xmlns:a16="http://schemas.microsoft.com/office/drawing/2014/main" id="{59F5BE48-04E9-4817-B936-2B4ECD45EEF2}"/>
                      </a:ext>
                    </a:extLst>
                  </p:cNvPr>
                  <p:cNvSpPr/>
                  <p:nvPr/>
                </p:nvSpPr>
                <p:spPr>
                  <a:xfrm>
                    <a:off x="5272747" y="3652043"/>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70" name="Google Shape;221;p21">
                    <a:extLst>
                      <a:ext uri="{FF2B5EF4-FFF2-40B4-BE49-F238E27FC236}">
                        <a16:creationId xmlns:a16="http://schemas.microsoft.com/office/drawing/2014/main" id="{5BB5574D-DFA7-449A-B812-6CB5C2F22100}"/>
                      </a:ext>
                    </a:extLst>
                  </p:cNvPr>
                  <p:cNvSpPr/>
                  <p:nvPr/>
                </p:nvSpPr>
                <p:spPr>
                  <a:xfrm>
                    <a:off x="5272747" y="3990842"/>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71" name="Google Shape;221;p21">
                    <a:extLst>
                      <a:ext uri="{FF2B5EF4-FFF2-40B4-BE49-F238E27FC236}">
                        <a16:creationId xmlns:a16="http://schemas.microsoft.com/office/drawing/2014/main" id="{EAE696AD-B04C-43A3-93B0-F5E27F3A3A52}"/>
                      </a:ext>
                    </a:extLst>
                  </p:cNvPr>
                  <p:cNvSpPr/>
                  <p:nvPr/>
                </p:nvSpPr>
                <p:spPr>
                  <a:xfrm>
                    <a:off x="5273180" y="4334876"/>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grpSp>
            <p:grpSp>
              <p:nvGrpSpPr>
                <p:cNvPr id="63" name="Group 62">
                  <a:extLst>
                    <a:ext uri="{FF2B5EF4-FFF2-40B4-BE49-F238E27FC236}">
                      <a16:creationId xmlns:a16="http://schemas.microsoft.com/office/drawing/2014/main" id="{E3822C15-8255-49DC-B5F6-B770CB64703B}"/>
                    </a:ext>
                  </a:extLst>
                </p:cNvPr>
                <p:cNvGrpSpPr/>
                <p:nvPr/>
              </p:nvGrpSpPr>
              <p:grpSpPr>
                <a:xfrm>
                  <a:off x="5659711" y="3304500"/>
                  <a:ext cx="384399" cy="1371604"/>
                  <a:chOff x="5272747" y="3316442"/>
                  <a:chExt cx="384399" cy="1357233"/>
                </a:xfrm>
              </p:grpSpPr>
              <p:sp>
                <p:nvSpPr>
                  <p:cNvPr id="64" name="Google Shape;221;p21">
                    <a:extLst>
                      <a:ext uri="{FF2B5EF4-FFF2-40B4-BE49-F238E27FC236}">
                        <a16:creationId xmlns:a16="http://schemas.microsoft.com/office/drawing/2014/main" id="{F86E188A-3CB0-462E-BC9F-06D69A997867}"/>
                      </a:ext>
                    </a:extLst>
                  </p:cNvPr>
                  <p:cNvSpPr/>
                  <p:nvPr/>
                </p:nvSpPr>
                <p:spPr>
                  <a:xfrm>
                    <a:off x="5272747" y="3316442"/>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65" name="Google Shape;221;p21">
                    <a:extLst>
                      <a:ext uri="{FF2B5EF4-FFF2-40B4-BE49-F238E27FC236}">
                        <a16:creationId xmlns:a16="http://schemas.microsoft.com/office/drawing/2014/main" id="{A2F9303A-9AF2-43AF-AC08-11455DFE9CD2}"/>
                      </a:ext>
                    </a:extLst>
                  </p:cNvPr>
                  <p:cNvSpPr/>
                  <p:nvPr/>
                </p:nvSpPr>
                <p:spPr>
                  <a:xfrm>
                    <a:off x="5272747" y="3652043"/>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66" name="Google Shape;221;p21">
                    <a:extLst>
                      <a:ext uri="{FF2B5EF4-FFF2-40B4-BE49-F238E27FC236}">
                        <a16:creationId xmlns:a16="http://schemas.microsoft.com/office/drawing/2014/main" id="{B22EE04C-DA0A-469E-B613-926F054F04FD}"/>
                      </a:ext>
                    </a:extLst>
                  </p:cNvPr>
                  <p:cNvSpPr/>
                  <p:nvPr/>
                </p:nvSpPr>
                <p:spPr>
                  <a:xfrm>
                    <a:off x="5272747" y="3990842"/>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sp>
                <p:nvSpPr>
                  <p:cNvPr id="67" name="Google Shape;221;p21">
                    <a:extLst>
                      <a:ext uri="{FF2B5EF4-FFF2-40B4-BE49-F238E27FC236}">
                        <a16:creationId xmlns:a16="http://schemas.microsoft.com/office/drawing/2014/main" id="{EB5D9EBB-2E86-4F68-B8B7-300E906229D8}"/>
                      </a:ext>
                    </a:extLst>
                  </p:cNvPr>
                  <p:cNvSpPr/>
                  <p:nvPr/>
                </p:nvSpPr>
                <p:spPr>
                  <a:xfrm>
                    <a:off x="5273180" y="4334876"/>
                    <a:ext cx="383966" cy="338799"/>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1100"/>
                  </a:p>
                </p:txBody>
              </p:sp>
            </p:grpSp>
          </p:grpSp>
        </p:grpSp>
        <p:sp>
          <p:nvSpPr>
            <p:cNvPr id="75" name="Google Shape;213;p21">
              <a:extLst>
                <a:ext uri="{FF2B5EF4-FFF2-40B4-BE49-F238E27FC236}">
                  <a16:creationId xmlns:a16="http://schemas.microsoft.com/office/drawing/2014/main" id="{E9FD3B7C-1A56-4573-824F-30CB0EEC609F}"/>
                </a:ext>
              </a:extLst>
            </p:cNvPr>
            <p:cNvSpPr txBox="1"/>
            <p:nvPr/>
          </p:nvSpPr>
          <p:spPr>
            <a:xfrm>
              <a:off x="1332561" y="3182850"/>
              <a:ext cx="844923" cy="264671"/>
            </a:xfrm>
            <a:prstGeom prst="rect">
              <a:avLst/>
            </a:prstGeom>
            <a:no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US" sz="700">
                  <a:solidFill>
                    <a:srgbClr val="FFFFFF"/>
                  </a:solidFill>
                  <a:latin typeface="Lato"/>
                  <a:ea typeface="Lato"/>
                  <a:cs typeface="Lato"/>
                  <a:sym typeface="Lato"/>
                </a:rPr>
                <a:t>Voltage scaling constant</a:t>
              </a:r>
              <a:endParaRPr sz="700">
                <a:solidFill>
                  <a:srgbClr val="FFFFFF"/>
                </a:solidFill>
                <a:latin typeface="Lato"/>
                <a:ea typeface="Lato"/>
                <a:cs typeface="Lato"/>
                <a:sym typeface="Lato"/>
              </a:endParaRPr>
            </a:p>
          </p:txBody>
        </p:sp>
        <p:sp>
          <p:nvSpPr>
            <p:cNvPr id="76" name="Google Shape;213;p21">
              <a:extLst>
                <a:ext uri="{FF2B5EF4-FFF2-40B4-BE49-F238E27FC236}">
                  <a16:creationId xmlns:a16="http://schemas.microsoft.com/office/drawing/2014/main" id="{1DC49BF1-1674-43BF-8EA0-421CAC97360E}"/>
                </a:ext>
              </a:extLst>
            </p:cNvPr>
            <p:cNvSpPr txBox="1"/>
            <p:nvPr/>
          </p:nvSpPr>
          <p:spPr>
            <a:xfrm>
              <a:off x="1313801" y="3798438"/>
              <a:ext cx="844923" cy="264671"/>
            </a:xfrm>
            <a:prstGeom prst="rect">
              <a:avLst/>
            </a:prstGeom>
            <a:noFill/>
            <a:ln w="9525" cap="flat" cmpd="sng">
              <a:solidFill>
                <a:srgbClr val="FFFFFF"/>
              </a:solidFill>
              <a:prstDash val="solid"/>
              <a:round/>
              <a:headEnd type="none" w="sm" len="sm"/>
              <a:tailEnd type="none" w="sm" len="sm"/>
            </a:ln>
          </p:spPr>
          <p:txBody>
            <a:bodyPr spcFirstLastPara="1" wrap="square" lIns="91440" tIns="0" rIns="91440" bIns="0" anchor="ctr" anchorCtr="0">
              <a:noAutofit/>
            </a:bodyPr>
            <a:lstStyle/>
            <a:p>
              <a:pPr marL="0" lvl="0" indent="0" algn="ctr" rtl="0">
                <a:spcBef>
                  <a:spcPts val="0"/>
                </a:spcBef>
                <a:spcAft>
                  <a:spcPts val="0"/>
                </a:spcAft>
                <a:buNone/>
              </a:pPr>
              <a:r>
                <a:rPr lang="en-US" sz="700">
                  <a:solidFill>
                    <a:srgbClr val="FFFFFF"/>
                  </a:solidFill>
                  <a:latin typeface="Lato"/>
                  <a:ea typeface="Lato"/>
                  <a:cs typeface="Lato"/>
                  <a:sym typeface="Lato"/>
                </a:rPr>
                <a:t>Variable scaling ratio</a:t>
              </a:r>
              <a:endParaRPr sz="700">
                <a:solidFill>
                  <a:srgbClr val="FFFFFF"/>
                </a:solidFill>
                <a:latin typeface="Lato"/>
                <a:ea typeface="Lato"/>
                <a:cs typeface="Lato"/>
                <a:sym typeface="Lato"/>
              </a:endParaRPr>
            </a:p>
          </p:txBody>
        </p:sp>
        <p:sp>
          <p:nvSpPr>
            <p:cNvPr id="78" name="Google Shape;213;p21">
              <a:extLst>
                <a:ext uri="{FF2B5EF4-FFF2-40B4-BE49-F238E27FC236}">
                  <a16:creationId xmlns:a16="http://schemas.microsoft.com/office/drawing/2014/main" id="{6A13BA87-4A68-4703-B5A0-759F4E88809B}"/>
                </a:ext>
              </a:extLst>
            </p:cNvPr>
            <p:cNvSpPr txBox="1"/>
            <p:nvPr/>
          </p:nvSpPr>
          <p:spPr>
            <a:xfrm>
              <a:off x="3655917" y="4573805"/>
              <a:ext cx="844923" cy="264671"/>
            </a:xfrm>
            <a:prstGeom prst="rect">
              <a:avLst/>
            </a:prstGeom>
            <a:noFill/>
            <a:ln w="9525" cap="flat" cmpd="sng">
              <a:solidFill>
                <a:srgbClr val="FFFFFF"/>
              </a:solidFill>
              <a:prstDash val="solid"/>
              <a:round/>
              <a:headEnd type="none" w="sm" len="sm"/>
              <a:tailEnd type="none" w="sm" len="sm"/>
            </a:ln>
          </p:spPr>
          <p:txBody>
            <a:bodyPr spcFirstLastPara="1" wrap="square" lIns="91440" tIns="0" rIns="91440" bIns="0" anchor="ctr" anchorCtr="0">
              <a:noAutofit/>
            </a:bodyPr>
            <a:lstStyle/>
            <a:p>
              <a:pPr marL="0" lvl="0" indent="0" algn="ctr" rtl="0">
                <a:spcBef>
                  <a:spcPts val="0"/>
                </a:spcBef>
                <a:spcAft>
                  <a:spcPts val="0"/>
                </a:spcAft>
                <a:buNone/>
              </a:pPr>
              <a:r>
                <a:rPr lang="en-US" sz="700">
                  <a:solidFill>
                    <a:srgbClr val="FFFFFF"/>
                  </a:solidFill>
                  <a:latin typeface="Lato"/>
                  <a:ea typeface="Lato"/>
                  <a:cs typeface="Lato"/>
                  <a:sym typeface="Lato"/>
                </a:rPr>
                <a:t>Select = Should approximate?</a:t>
              </a:r>
              <a:endParaRPr sz="700">
                <a:solidFill>
                  <a:srgbClr val="FFFFFF"/>
                </a:solidFill>
                <a:latin typeface="Lato"/>
                <a:ea typeface="Lato"/>
                <a:cs typeface="Lato"/>
                <a:sym typeface="Lato"/>
              </a:endParaRPr>
            </a:p>
          </p:txBody>
        </p:sp>
      </p:grpSp>
    </p:spTree>
    <p:extLst>
      <p:ext uri="{BB962C8B-B14F-4D97-AF65-F5344CB8AC3E}">
        <p14:creationId xmlns:p14="http://schemas.microsoft.com/office/powerpoint/2010/main" val="221050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lvl="0">
              <a:buClr>
                <a:schemeClr val="dk1"/>
              </a:buClr>
              <a:buSzPts val="1100"/>
            </a:pPr>
            <a:r>
              <a:rPr lang="en-US"/>
              <a:t>Approx. Computing </a:t>
            </a:r>
            <a:r>
              <a:rPr lang="en-US" i="1"/>
              <a:t>for</a:t>
            </a:r>
            <a:r>
              <a:rPr lang="en-US"/>
              <a:t> Security</a:t>
            </a:r>
            <a:endParaRPr/>
          </a:p>
        </p:txBody>
      </p:sp>
      <p:sp>
        <p:nvSpPr>
          <p:cNvPr id="232" name="Google Shape;232;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285750" indent="-285750">
              <a:spcAft>
                <a:spcPts val="1600"/>
              </a:spcAft>
            </a:pPr>
            <a:r>
              <a:rPr lang="en-US"/>
              <a:t>Applies in two(?) main topic areas + machine learning</a:t>
            </a:r>
            <a:endParaRPr/>
          </a:p>
        </p:txBody>
      </p:sp>
      <p:pic>
        <p:nvPicPr>
          <p:cNvPr id="3" name="Picture 2">
            <a:extLst>
              <a:ext uri="{FF2B5EF4-FFF2-40B4-BE49-F238E27FC236}">
                <a16:creationId xmlns:a16="http://schemas.microsoft.com/office/drawing/2014/main" id="{E9F07357-6632-49D9-A3BC-E10ACA8B2EDE}"/>
              </a:ext>
            </a:extLst>
          </p:cNvPr>
          <p:cNvPicPr>
            <a:picLocks noChangeAspect="1"/>
          </p:cNvPicPr>
          <p:nvPr/>
        </p:nvPicPr>
        <p:blipFill>
          <a:blip r:embed="rId3"/>
          <a:stretch>
            <a:fillRect/>
          </a:stretch>
        </p:blipFill>
        <p:spPr>
          <a:xfrm>
            <a:off x="1381440" y="2166770"/>
            <a:ext cx="6954960" cy="27165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12EB-23CC-45FB-B3FA-6D435EF42767}"/>
              </a:ext>
            </a:extLst>
          </p:cNvPr>
          <p:cNvSpPr>
            <a:spLocks noGrp="1"/>
          </p:cNvSpPr>
          <p:nvPr>
            <p:ph type="title"/>
          </p:nvPr>
        </p:nvSpPr>
        <p:spPr/>
        <p:txBody>
          <a:bodyPr/>
          <a:lstStyle/>
          <a:p>
            <a:r>
              <a:rPr lang="en-US"/>
              <a:t>Approx. Computing </a:t>
            </a:r>
            <a:r>
              <a:rPr lang="en-US" i="1"/>
              <a:t>for</a:t>
            </a:r>
            <a:r>
              <a:rPr lang="en-US"/>
              <a:t> Security:</a:t>
            </a:r>
            <a:br>
              <a:rPr lang="en-US"/>
            </a:br>
            <a:r>
              <a:rPr lang="en-US"/>
              <a:t>Cryptography</a:t>
            </a:r>
          </a:p>
        </p:txBody>
      </p:sp>
      <p:pic>
        <p:nvPicPr>
          <p:cNvPr id="4" name="Picture 3">
            <a:extLst>
              <a:ext uri="{FF2B5EF4-FFF2-40B4-BE49-F238E27FC236}">
                <a16:creationId xmlns:a16="http://schemas.microsoft.com/office/drawing/2014/main" id="{1A1B20C3-4C43-442F-9416-0CF7018BEEA9}"/>
              </a:ext>
            </a:extLst>
          </p:cNvPr>
          <p:cNvPicPr>
            <a:picLocks noChangeAspect="1"/>
          </p:cNvPicPr>
          <p:nvPr/>
        </p:nvPicPr>
        <p:blipFill rotWithShape="1">
          <a:blip r:embed="rId2"/>
          <a:srcRect b="12251"/>
          <a:stretch/>
        </p:blipFill>
        <p:spPr>
          <a:xfrm>
            <a:off x="6231483" y="1432050"/>
            <a:ext cx="2731925" cy="3182200"/>
          </a:xfrm>
          <a:prstGeom prst="rect">
            <a:avLst/>
          </a:prstGeom>
        </p:spPr>
      </p:pic>
      <p:sp>
        <p:nvSpPr>
          <p:cNvPr id="3" name="Text Placeholder 2">
            <a:extLst>
              <a:ext uri="{FF2B5EF4-FFF2-40B4-BE49-F238E27FC236}">
                <a16:creationId xmlns:a16="http://schemas.microsoft.com/office/drawing/2014/main" id="{0D79CB1F-45C9-4DD3-A8CC-87982D2494A7}"/>
              </a:ext>
            </a:extLst>
          </p:cNvPr>
          <p:cNvSpPr>
            <a:spLocks noGrp="1"/>
          </p:cNvSpPr>
          <p:nvPr>
            <p:ph type="body" idx="1"/>
          </p:nvPr>
        </p:nvSpPr>
        <p:spPr>
          <a:xfrm>
            <a:off x="1297500" y="1567550"/>
            <a:ext cx="4836600" cy="3294010"/>
          </a:xfrm>
        </p:spPr>
        <p:txBody>
          <a:bodyPr/>
          <a:lstStyle/>
          <a:p>
            <a:r>
              <a:rPr lang="en-US"/>
              <a:t>Postquantum cryptography:</a:t>
            </a:r>
          </a:p>
          <a:p>
            <a:pPr lvl="1"/>
            <a:r>
              <a:rPr lang="en-US"/>
              <a:t>Approximate random sampler</a:t>
            </a:r>
          </a:p>
          <a:p>
            <a:pPr lvl="1"/>
            <a:r>
              <a:rPr lang="en-US"/>
              <a:t>Approximate multiplier</a:t>
            </a:r>
          </a:p>
          <a:p>
            <a:pPr lvl="1"/>
            <a:r>
              <a:rPr lang="en-US"/>
              <a:t>Allows 35% less circuit area, 23% power reduction, minimal decrease in output entropy</a:t>
            </a:r>
          </a:p>
          <a:p>
            <a:r>
              <a:rPr lang="en-US"/>
              <a:t>Homomorphic Encryption:</a:t>
            </a:r>
          </a:p>
          <a:p>
            <a:pPr lvl="1"/>
            <a:r>
              <a:rPr lang="en-US"/>
              <a:t>Makes significant use of modular arithmetic</a:t>
            </a:r>
          </a:p>
          <a:p>
            <a:pPr lvl="1"/>
            <a:r>
              <a:rPr lang="en-US" err="1"/>
              <a:t>Approx</a:t>
            </a:r>
            <a:r>
              <a:rPr lang="en-US"/>
              <a:t> . Hardware to simulate ring learning with errors (RLWE) for linear instead of exponential time complexity (!!!)</a:t>
            </a:r>
          </a:p>
          <a:p>
            <a:r>
              <a:rPr lang="en-US" err="1"/>
              <a:t>ApproxHash</a:t>
            </a:r>
            <a:r>
              <a:rPr lang="en-US"/>
              <a:t>:</a:t>
            </a:r>
          </a:p>
          <a:p>
            <a:pPr lvl="1"/>
            <a:r>
              <a:rPr lang="en-US"/>
              <a:t>Replace adders with approx. adders for approx. SHA-1</a:t>
            </a:r>
          </a:p>
          <a:p>
            <a:pPr lvl="1"/>
            <a:r>
              <a:rPr lang="en-US"/>
              <a:t>Less relevant to modern security since SHA-1 is deprecated</a:t>
            </a:r>
          </a:p>
          <a:p>
            <a:r>
              <a:rPr lang="en-US"/>
              <a:t>Bitcoin Mining:</a:t>
            </a:r>
          </a:p>
          <a:p>
            <a:pPr lvl="1"/>
            <a:r>
              <a:rPr lang="en-US"/>
              <a:t>Operational costs ∝ energy consumption</a:t>
            </a:r>
          </a:p>
          <a:p>
            <a:pPr lvl="1"/>
            <a:r>
              <a:rPr lang="en-US"/>
              <a:t>Approx. arithmetic using less energy = more efficient mining</a:t>
            </a:r>
          </a:p>
        </p:txBody>
      </p:sp>
    </p:spTree>
    <p:extLst>
      <p:ext uri="{BB962C8B-B14F-4D97-AF65-F5344CB8AC3E}">
        <p14:creationId xmlns:p14="http://schemas.microsoft.com/office/powerpoint/2010/main" val="246048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Technology Background</a:t>
            </a:r>
            <a:endParaRPr/>
          </a:p>
        </p:txBody>
      </p:sp>
      <p:sp>
        <p:nvSpPr>
          <p:cNvPr id="147" name="Google Shape;147;p15"/>
          <p:cNvSpPr txBox="1">
            <a:spLocks noGrp="1"/>
          </p:cNvSpPr>
          <p:nvPr>
            <p:ph type="body" idx="1"/>
          </p:nvPr>
        </p:nvSpPr>
        <p:spPr>
          <a:xfrm>
            <a:off x="1297500" y="1567550"/>
            <a:ext cx="4298400" cy="29112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SzPts val="1300"/>
              <a:buChar char="●"/>
            </a:pPr>
            <a:r>
              <a:rPr lang="en"/>
              <a:t>Approximate computing introduces security vulnerabilities</a:t>
            </a:r>
            <a:endParaRPr/>
          </a:p>
          <a:p>
            <a:pPr marL="914400" lvl="1" indent="-298450" algn="l" rtl="0">
              <a:lnSpc>
                <a:spcPct val="100000"/>
              </a:lnSpc>
              <a:spcBef>
                <a:spcPts val="0"/>
              </a:spcBef>
              <a:spcAft>
                <a:spcPts val="0"/>
              </a:spcAft>
              <a:buSzPts val="1100"/>
              <a:buChar char="○"/>
            </a:pPr>
            <a:r>
              <a:rPr lang="en" sz="1300"/>
              <a:t>Existing work on the security of approximate computing covers threat models, countermeasures, and evaluations</a:t>
            </a:r>
            <a:endParaRPr sz="1300"/>
          </a:p>
          <a:p>
            <a:pPr marL="615950" lvl="1" indent="0">
              <a:lnSpc>
                <a:spcPct val="100000"/>
              </a:lnSpc>
              <a:buNone/>
            </a:pPr>
            <a:endParaRPr lang="en" sz="1300"/>
          </a:p>
          <a:p>
            <a:pPr marL="457200" lvl="0" indent="-311150" algn="l" rtl="0">
              <a:lnSpc>
                <a:spcPct val="100000"/>
              </a:lnSpc>
              <a:spcBef>
                <a:spcPts val="0"/>
              </a:spcBef>
              <a:spcAft>
                <a:spcPts val="0"/>
              </a:spcAft>
              <a:buSzPts val="1300"/>
              <a:buChar char="●"/>
            </a:pPr>
            <a:r>
              <a:rPr lang="en"/>
              <a:t>Security threats of approximate computing from the perspective of…….</a:t>
            </a:r>
            <a:endParaRPr/>
          </a:p>
          <a:p>
            <a:pPr marL="914400" lvl="1" indent="-298450" algn="l" rtl="0">
              <a:lnSpc>
                <a:spcPct val="100000"/>
              </a:lnSpc>
              <a:spcBef>
                <a:spcPts val="0"/>
              </a:spcBef>
              <a:spcAft>
                <a:spcPts val="0"/>
              </a:spcAft>
              <a:buSzPts val="1100"/>
              <a:buChar char="○"/>
            </a:pPr>
            <a:r>
              <a:rPr lang="en" u="sng"/>
              <a:t>Hardware</a:t>
            </a:r>
            <a:r>
              <a:rPr lang="en"/>
              <a:t>, namely, side-channel analysis (SCA), reverse engineering, cloning/counterfeiting, and active attacks</a:t>
            </a:r>
            <a:endParaRPr/>
          </a:p>
          <a:p>
            <a:pPr lvl="1">
              <a:lnSpc>
                <a:spcPct val="100000"/>
              </a:lnSpc>
            </a:pPr>
            <a:r>
              <a:rPr lang="en" u="sng"/>
              <a:t>Cryptography</a:t>
            </a:r>
            <a:r>
              <a:rPr lang="en"/>
              <a:t>, namely Homomorphic Encryption, Post-Quantum Algorithims, and Learning with Errors problems</a:t>
            </a:r>
            <a:endParaRPr/>
          </a:p>
        </p:txBody>
      </p:sp>
      <p:pic>
        <p:nvPicPr>
          <p:cNvPr id="2" name="Picture 2" descr="Diagram&#10;&#10;Description automatically generated">
            <a:extLst>
              <a:ext uri="{FF2B5EF4-FFF2-40B4-BE49-F238E27FC236}">
                <a16:creationId xmlns:a16="http://schemas.microsoft.com/office/drawing/2014/main" id="{DDB4ECC0-8BAB-4D01-8991-DB039786D8A2}"/>
              </a:ext>
            </a:extLst>
          </p:cNvPr>
          <p:cNvPicPr>
            <a:picLocks noChangeAspect="1"/>
          </p:cNvPicPr>
          <p:nvPr/>
        </p:nvPicPr>
        <p:blipFill rotWithShape="1">
          <a:blip r:embed="rId3"/>
          <a:srcRect b="2817"/>
          <a:stretch/>
        </p:blipFill>
        <p:spPr>
          <a:xfrm>
            <a:off x="6038500" y="632963"/>
            <a:ext cx="2674170" cy="38431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9C48-4413-426A-8DEF-5E93F763609A}"/>
              </a:ext>
            </a:extLst>
          </p:cNvPr>
          <p:cNvSpPr>
            <a:spLocks noGrp="1"/>
          </p:cNvSpPr>
          <p:nvPr>
            <p:ph type="title"/>
          </p:nvPr>
        </p:nvSpPr>
        <p:spPr/>
        <p:txBody>
          <a:bodyPr/>
          <a:lstStyle/>
          <a:p>
            <a:r>
              <a:rPr lang="en-US"/>
              <a:t>Approx. Computing </a:t>
            </a:r>
            <a:r>
              <a:rPr lang="en-US" i="1"/>
              <a:t>for</a:t>
            </a:r>
            <a:r>
              <a:rPr lang="en-US"/>
              <a:t> Security:</a:t>
            </a:r>
            <a:br>
              <a:rPr lang="en-US"/>
            </a:br>
            <a:r>
              <a:rPr lang="en-US"/>
              <a:t>Hardware Security</a:t>
            </a:r>
          </a:p>
        </p:txBody>
      </p:sp>
      <p:sp>
        <p:nvSpPr>
          <p:cNvPr id="3" name="Text Placeholder 2">
            <a:extLst>
              <a:ext uri="{FF2B5EF4-FFF2-40B4-BE49-F238E27FC236}">
                <a16:creationId xmlns:a16="http://schemas.microsoft.com/office/drawing/2014/main" id="{CCCB5EA2-6A0D-49A7-B78C-6908A4FE24AA}"/>
              </a:ext>
            </a:extLst>
          </p:cNvPr>
          <p:cNvSpPr>
            <a:spLocks noGrp="1"/>
          </p:cNvSpPr>
          <p:nvPr>
            <p:ph type="body" idx="1"/>
          </p:nvPr>
        </p:nvSpPr>
        <p:spPr/>
        <p:txBody>
          <a:bodyPr/>
          <a:lstStyle/>
          <a:p>
            <a:r>
              <a:rPr lang="en-US"/>
              <a:t>Information Hiding for Approximate Computing</a:t>
            </a:r>
          </a:p>
          <a:p>
            <a:pPr lvl="1"/>
            <a:r>
              <a:rPr lang="en-US"/>
              <a:t>Steganography using approximate operators</a:t>
            </a:r>
          </a:p>
          <a:p>
            <a:r>
              <a:rPr lang="en-US">
                <a:solidFill>
                  <a:schemeClr val="bg2">
                    <a:lumMod val="75000"/>
                  </a:schemeClr>
                </a:solidFill>
              </a:rPr>
              <a:t>VOS-Based Authentication</a:t>
            </a:r>
          </a:p>
        </p:txBody>
      </p:sp>
      <p:pic>
        <p:nvPicPr>
          <p:cNvPr id="1028" name="Picture 4" descr="Steganography: Hiding an image inside another | by Kelvin Salton do Prado |  Towards Data Science">
            <a:extLst>
              <a:ext uri="{FF2B5EF4-FFF2-40B4-BE49-F238E27FC236}">
                <a16:creationId xmlns:a16="http://schemas.microsoft.com/office/drawing/2014/main" id="{B84DC2E3-54B0-4574-9F78-44A922481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960" y="3134678"/>
            <a:ext cx="3954780" cy="18538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367C180-5D84-4267-90CB-47EC15926961}"/>
              </a:ext>
            </a:extLst>
          </p:cNvPr>
          <p:cNvPicPr>
            <a:picLocks noChangeAspect="1"/>
          </p:cNvPicPr>
          <p:nvPr/>
        </p:nvPicPr>
        <p:blipFill>
          <a:blip r:embed="rId3"/>
          <a:stretch>
            <a:fillRect/>
          </a:stretch>
        </p:blipFill>
        <p:spPr>
          <a:xfrm>
            <a:off x="1135380" y="2881722"/>
            <a:ext cx="2801728" cy="2106759"/>
          </a:xfrm>
          <a:prstGeom prst="rect">
            <a:avLst/>
          </a:prstGeom>
        </p:spPr>
      </p:pic>
    </p:spTree>
    <p:extLst>
      <p:ext uri="{BB962C8B-B14F-4D97-AF65-F5344CB8AC3E}">
        <p14:creationId xmlns:p14="http://schemas.microsoft.com/office/powerpoint/2010/main" val="2235229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9C48-4413-426A-8DEF-5E93F763609A}"/>
              </a:ext>
            </a:extLst>
          </p:cNvPr>
          <p:cNvSpPr>
            <a:spLocks noGrp="1"/>
          </p:cNvSpPr>
          <p:nvPr>
            <p:ph type="title"/>
          </p:nvPr>
        </p:nvSpPr>
        <p:spPr/>
        <p:txBody>
          <a:bodyPr/>
          <a:lstStyle/>
          <a:p>
            <a:r>
              <a:rPr lang="en-US"/>
              <a:t>Approx. Computing </a:t>
            </a:r>
            <a:r>
              <a:rPr lang="en-US" i="1"/>
              <a:t>for</a:t>
            </a:r>
            <a:r>
              <a:rPr lang="en-US"/>
              <a:t> Security:</a:t>
            </a:r>
            <a:br>
              <a:rPr lang="en-US"/>
            </a:br>
            <a:r>
              <a:rPr lang="en-US"/>
              <a:t>Hardware Security</a:t>
            </a:r>
          </a:p>
        </p:txBody>
      </p:sp>
      <p:sp>
        <p:nvSpPr>
          <p:cNvPr id="3" name="Text Placeholder 2">
            <a:extLst>
              <a:ext uri="{FF2B5EF4-FFF2-40B4-BE49-F238E27FC236}">
                <a16:creationId xmlns:a16="http://schemas.microsoft.com/office/drawing/2014/main" id="{CCCB5EA2-6A0D-49A7-B78C-6908A4FE24AA}"/>
              </a:ext>
            </a:extLst>
          </p:cNvPr>
          <p:cNvSpPr>
            <a:spLocks noGrp="1"/>
          </p:cNvSpPr>
          <p:nvPr>
            <p:ph type="body" idx="1"/>
          </p:nvPr>
        </p:nvSpPr>
        <p:spPr/>
        <p:txBody>
          <a:bodyPr/>
          <a:lstStyle/>
          <a:p>
            <a:r>
              <a:rPr lang="en-US">
                <a:solidFill>
                  <a:schemeClr val="bg2">
                    <a:lumMod val="75000"/>
                  </a:schemeClr>
                </a:solidFill>
              </a:rPr>
              <a:t>Information Hiding for Approximate Computing</a:t>
            </a:r>
          </a:p>
          <a:p>
            <a:r>
              <a:rPr lang="en-US"/>
              <a:t>VOS-Based Authentication</a:t>
            </a:r>
          </a:p>
          <a:p>
            <a:pPr lvl="1"/>
            <a:r>
              <a:rPr lang="en-US"/>
              <a:t>Unmasks process  variation for soft device authentication</a:t>
            </a:r>
          </a:p>
          <a:p>
            <a:pPr lvl="1"/>
            <a:r>
              <a:rPr lang="en-US"/>
              <a:t>Can be used for lightweight IoT fingerprinting</a:t>
            </a:r>
          </a:p>
        </p:txBody>
      </p:sp>
      <p:pic>
        <p:nvPicPr>
          <p:cNvPr id="1028" name="Picture 4">
            <a:extLst>
              <a:ext uri="{FF2B5EF4-FFF2-40B4-BE49-F238E27FC236}">
                <a16:creationId xmlns:a16="http://schemas.microsoft.com/office/drawing/2014/main" id="{B84DC2E3-54B0-4574-9F78-44A9224813AB}"/>
              </a:ext>
            </a:extLst>
          </p:cNvPr>
          <p:cNvPicPr>
            <a:picLocks noChangeAspect="1" noChangeArrowheads="1"/>
          </p:cNvPicPr>
          <p:nvPr/>
        </p:nvPicPr>
        <p:blipFill>
          <a:blip r:embed="rId2"/>
          <a:stretch>
            <a:fillRect/>
          </a:stretch>
        </p:blipFill>
        <p:spPr bwMode="auto">
          <a:xfrm>
            <a:off x="1130180" y="2571750"/>
            <a:ext cx="6883640" cy="223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16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027A-6B4A-43FD-AEEA-F00E82025EEA}"/>
              </a:ext>
            </a:extLst>
          </p:cNvPr>
          <p:cNvSpPr>
            <a:spLocks noGrp="1"/>
          </p:cNvSpPr>
          <p:nvPr>
            <p:ph type="title"/>
          </p:nvPr>
        </p:nvSpPr>
        <p:spPr/>
        <p:txBody>
          <a:bodyPr/>
          <a:lstStyle/>
          <a:p>
            <a:r>
              <a:rPr lang="en-US"/>
              <a:t>Approx. Computing for ML-Based Security [Violations]</a:t>
            </a:r>
          </a:p>
        </p:txBody>
      </p:sp>
      <p:sp>
        <p:nvSpPr>
          <p:cNvPr id="3" name="Text Placeholder 2">
            <a:extLst>
              <a:ext uri="{FF2B5EF4-FFF2-40B4-BE49-F238E27FC236}">
                <a16:creationId xmlns:a16="http://schemas.microsoft.com/office/drawing/2014/main" id="{CCA91128-6354-4F20-B7B5-E8B27AA47883}"/>
              </a:ext>
            </a:extLst>
          </p:cNvPr>
          <p:cNvSpPr>
            <a:spLocks noGrp="1"/>
          </p:cNvSpPr>
          <p:nvPr>
            <p:ph type="body" idx="1"/>
          </p:nvPr>
        </p:nvSpPr>
        <p:spPr/>
        <p:txBody>
          <a:bodyPr/>
          <a:lstStyle/>
          <a:p>
            <a:r>
              <a:rPr lang="en-US">
                <a:solidFill>
                  <a:schemeClr val="bg1"/>
                </a:solidFill>
              </a:rPr>
              <a:t>Side-Channel Analysis (SCA) of Cryptographic Algorithms</a:t>
            </a:r>
          </a:p>
          <a:p>
            <a:pPr lvl="1"/>
            <a:r>
              <a:rPr lang="en-US">
                <a:solidFill>
                  <a:schemeClr val="bg1"/>
                </a:solidFill>
              </a:rPr>
              <a:t>SVM and Random-Forest networks to analyze side channel data</a:t>
            </a:r>
          </a:p>
          <a:p>
            <a:r>
              <a:rPr lang="en-US">
                <a:solidFill>
                  <a:schemeClr val="bg1"/>
                </a:solidFill>
              </a:rPr>
              <a:t>PUF</a:t>
            </a:r>
          </a:p>
          <a:p>
            <a:pPr lvl="1"/>
            <a:r>
              <a:rPr lang="en-US">
                <a:solidFill>
                  <a:schemeClr val="bg1"/>
                </a:solidFill>
              </a:rPr>
              <a:t>ML-based methods for determining PUF signatures can be greatly accelerated through approx. computing</a:t>
            </a:r>
          </a:p>
          <a:p>
            <a:r>
              <a:rPr lang="en-US">
                <a:solidFill>
                  <a:schemeClr val="bg2">
                    <a:lumMod val="75000"/>
                  </a:schemeClr>
                </a:solidFill>
              </a:rPr>
              <a:t>Logic Obfuscation</a:t>
            </a:r>
            <a:endParaRPr lang="en-US">
              <a:solidFill>
                <a:schemeClr val="bg1"/>
              </a:solidFill>
            </a:endParaRPr>
          </a:p>
          <a:p>
            <a:pPr lvl="1"/>
            <a:endParaRPr lang="en-US">
              <a:solidFill>
                <a:schemeClr val="bg1"/>
              </a:solidFill>
            </a:endParaRPr>
          </a:p>
        </p:txBody>
      </p:sp>
      <p:pic>
        <p:nvPicPr>
          <p:cNvPr id="4" name="Picture 3">
            <a:extLst>
              <a:ext uri="{FF2B5EF4-FFF2-40B4-BE49-F238E27FC236}">
                <a16:creationId xmlns:a16="http://schemas.microsoft.com/office/drawing/2014/main" id="{E00CC590-5A9B-4ADD-98CE-2FFCA0BD6CBE}"/>
              </a:ext>
            </a:extLst>
          </p:cNvPr>
          <p:cNvPicPr>
            <a:picLocks noChangeAspect="1"/>
          </p:cNvPicPr>
          <p:nvPr/>
        </p:nvPicPr>
        <p:blipFill>
          <a:blip r:embed="rId2"/>
          <a:stretch>
            <a:fillRect/>
          </a:stretch>
        </p:blipFill>
        <p:spPr>
          <a:xfrm>
            <a:off x="959532" y="3421851"/>
            <a:ext cx="3612468" cy="1472184"/>
          </a:xfrm>
          <a:prstGeom prst="rect">
            <a:avLst/>
          </a:prstGeom>
        </p:spPr>
      </p:pic>
      <p:pic>
        <p:nvPicPr>
          <p:cNvPr id="5" name="Picture 4">
            <a:extLst>
              <a:ext uri="{FF2B5EF4-FFF2-40B4-BE49-F238E27FC236}">
                <a16:creationId xmlns:a16="http://schemas.microsoft.com/office/drawing/2014/main" id="{5AF420DE-579F-402A-939C-EC51C5BE2E45}"/>
              </a:ext>
            </a:extLst>
          </p:cNvPr>
          <p:cNvPicPr>
            <a:picLocks noChangeAspect="1"/>
          </p:cNvPicPr>
          <p:nvPr/>
        </p:nvPicPr>
        <p:blipFill>
          <a:blip r:embed="rId3"/>
          <a:stretch>
            <a:fillRect/>
          </a:stretch>
        </p:blipFill>
        <p:spPr>
          <a:xfrm>
            <a:off x="5613451" y="3421851"/>
            <a:ext cx="2233049" cy="1472184"/>
          </a:xfrm>
          <a:prstGeom prst="rect">
            <a:avLst/>
          </a:prstGeom>
        </p:spPr>
      </p:pic>
    </p:spTree>
    <p:extLst>
      <p:ext uri="{BB962C8B-B14F-4D97-AF65-F5344CB8AC3E}">
        <p14:creationId xmlns:p14="http://schemas.microsoft.com/office/powerpoint/2010/main" val="3550124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027A-6B4A-43FD-AEEA-F00E82025EEA}"/>
              </a:ext>
            </a:extLst>
          </p:cNvPr>
          <p:cNvSpPr>
            <a:spLocks noGrp="1"/>
          </p:cNvSpPr>
          <p:nvPr>
            <p:ph type="title"/>
          </p:nvPr>
        </p:nvSpPr>
        <p:spPr/>
        <p:txBody>
          <a:bodyPr/>
          <a:lstStyle/>
          <a:p>
            <a:r>
              <a:rPr lang="en-US"/>
              <a:t>Approx. Computing for ML-Based Security [Violations]</a:t>
            </a:r>
          </a:p>
        </p:txBody>
      </p:sp>
      <p:sp>
        <p:nvSpPr>
          <p:cNvPr id="3" name="Text Placeholder 2">
            <a:extLst>
              <a:ext uri="{FF2B5EF4-FFF2-40B4-BE49-F238E27FC236}">
                <a16:creationId xmlns:a16="http://schemas.microsoft.com/office/drawing/2014/main" id="{CCA91128-6354-4F20-B7B5-E8B27AA47883}"/>
              </a:ext>
            </a:extLst>
          </p:cNvPr>
          <p:cNvSpPr>
            <a:spLocks noGrp="1"/>
          </p:cNvSpPr>
          <p:nvPr>
            <p:ph type="body" idx="1"/>
          </p:nvPr>
        </p:nvSpPr>
        <p:spPr/>
        <p:txBody>
          <a:bodyPr/>
          <a:lstStyle/>
          <a:p>
            <a:r>
              <a:rPr lang="en-US">
                <a:solidFill>
                  <a:schemeClr val="bg2">
                    <a:lumMod val="75000"/>
                  </a:schemeClr>
                </a:solidFill>
              </a:rPr>
              <a:t>Side-Channel Analysis (SCA) of Cryptographic Algorithms</a:t>
            </a:r>
          </a:p>
          <a:p>
            <a:r>
              <a:rPr lang="en-US">
                <a:solidFill>
                  <a:schemeClr val="bg2">
                    <a:lumMod val="75000"/>
                  </a:schemeClr>
                </a:solidFill>
              </a:rPr>
              <a:t>PUF</a:t>
            </a:r>
            <a:endParaRPr lang="en-US">
              <a:solidFill>
                <a:schemeClr val="bg1"/>
              </a:solidFill>
            </a:endParaRPr>
          </a:p>
          <a:p>
            <a:r>
              <a:rPr lang="en-US">
                <a:solidFill>
                  <a:schemeClr val="bg1"/>
                </a:solidFill>
              </a:rPr>
              <a:t>Logic Obfuscation/Locking: Focus on Boolean Satisfiability (SAT) attack</a:t>
            </a:r>
          </a:p>
          <a:p>
            <a:pPr lvl="1"/>
            <a:r>
              <a:rPr lang="en-US">
                <a:solidFill>
                  <a:schemeClr val="bg1"/>
                </a:solidFill>
              </a:rPr>
              <a:t>Typical approaches involve finding all </a:t>
            </a:r>
            <a:r>
              <a:rPr lang="en-US" i="1">
                <a:solidFill>
                  <a:schemeClr val="bg1"/>
                </a:solidFill>
              </a:rPr>
              <a:t>wrong</a:t>
            </a:r>
            <a:r>
              <a:rPr lang="en-US">
                <a:solidFill>
                  <a:schemeClr val="bg1"/>
                </a:solidFill>
              </a:rPr>
              <a:t> keys through trial and error – last remaining key must be correct</a:t>
            </a:r>
          </a:p>
          <a:p>
            <a:pPr lvl="1"/>
            <a:r>
              <a:rPr lang="en-US">
                <a:solidFill>
                  <a:schemeClr val="bg1"/>
                </a:solidFill>
              </a:rPr>
              <a:t>Proposes finding </a:t>
            </a:r>
            <a:r>
              <a:rPr lang="en-US" i="1">
                <a:solidFill>
                  <a:schemeClr val="bg1"/>
                </a:solidFill>
              </a:rPr>
              <a:t>general groups</a:t>
            </a:r>
            <a:r>
              <a:rPr lang="en-US">
                <a:solidFill>
                  <a:schemeClr val="bg1"/>
                </a:solidFill>
              </a:rPr>
              <a:t> of wrong keys for much smaller time complexity</a:t>
            </a:r>
            <a:endParaRPr lang="en-US" i="1">
              <a:solidFill>
                <a:schemeClr val="bg1"/>
              </a:solidFill>
            </a:endParaRPr>
          </a:p>
          <a:p>
            <a:pPr lvl="1"/>
            <a:endParaRPr lang="en-US">
              <a:solidFill>
                <a:schemeClr val="bg1"/>
              </a:solidFill>
            </a:endParaRPr>
          </a:p>
        </p:txBody>
      </p:sp>
      <p:pic>
        <p:nvPicPr>
          <p:cNvPr id="6" name="Picture 5">
            <a:extLst>
              <a:ext uri="{FF2B5EF4-FFF2-40B4-BE49-F238E27FC236}">
                <a16:creationId xmlns:a16="http://schemas.microsoft.com/office/drawing/2014/main" id="{32C7FE01-CAFA-4217-99A8-29E163793E03}"/>
              </a:ext>
            </a:extLst>
          </p:cNvPr>
          <p:cNvPicPr>
            <a:picLocks noChangeAspect="1"/>
          </p:cNvPicPr>
          <p:nvPr/>
        </p:nvPicPr>
        <p:blipFill>
          <a:blip r:embed="rId2"/>
          <a:stretch>
            <a:fillRect/>
          </a:stretch>
        </p:blipFill>
        <p:spPr>
          <a:xfrm>
            <a:off x="5356980" y="3166052"/>
            <a:ext cx="2979420" cy="1852941"/>
          </a:xfrm>
          <a:prstGeom prst="rect">
            <a:avLst/>
          </a:prstGeom>
        </p:spPr>
      </p:pic>
      <p:pic>
        <p:nvPicPr>
          <p:cNvPr id="2052" name="Picture 4" descr="Defense-in-depth: A recipe for logic locking to prevail - ScienceDirect">
            <a:extLst>
              <a:ext uri="{FF2B5EF4-FFF2-40B4-BE49-F238E27FC236}">
                <a16:creationId xmlns:a16="http://schemas.microsoft.com/office/drawing/2014/main" id="{FD4816B9-1254-485C-BD67-0B8DBDCA0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 y="3242035"/>
            <a:ext cx="3980902" cy="138902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20;p21">
            <a:extLst>
              <a:ext uri="{FF2B5EF4-FFF2-40B4-BE49-F238E27FC236}">
                <a16:creationId xmlns:a16="http://schemas.microsoft.com/office/drawing/2014/main" id="{B4E9B44F-04D4-4C5A-B33A-B42C4C62D3E2}"/>
              </a:ext>
            </a:extLst>
          </p:cNvPr>
          <p:cNvSpPr txBox="1"/>
          <p:nvPr/>
        </p:nvSpPr>
        <p:spPr>
          <a:xfrm>
            <a:off x="388620" y="4692730"/>
            <a:ext cx="3980902"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rgbClr val="FFFFFF"/>
                </a:solidFill>
                <a:latin typeface="Lato"/>
                <a:ea typeface="Lato"/>
                <a:cs typeface="Lato"/>
                <a:sym typeface="Lato"/>
              </a:rPr>
              <a:t>Concept of logic locking – True functionality is obscured without key</a:t>
            </a:r>
            <a:endParaRPr sz="1000">
              <a:solidFill>
                <a:srgbClr val="FFFFFF"/>
              </a:solidFill>
              <a:latin typeface="Lato"/>
              <a:ea typeface="Lato"/>
              <a:cs typeface="Lato"/>
              <a:sym typeface="Lato"/>
            </a:endParaRPr>
          </a:p>
        </p:txBody>
      </p:sp>
    </p:spTree>
    <p:extLst>
      <p:ext uri="{BB962C8B-B14F-4D97-AF65-F5344CB8AC3E}">
        <p14:creationId xmlns:p14="http://schemas.microsoft.com/office/powerpoint/2010/main" val="370609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Future Research</a:t>
            </a:r>
            <a:endParaRPr/>
          </a:p>
        </p:txBody>
      </p:sp>
      <p:sp>
        <p:nvSpPr>
          <p:cNvPr id="244" name="Google Shape;244;p24"/>
          <p:cNvSpPr txBox="1">
            <a:spLocks noGrp="1"/>
          </p:cNvSpPr>
          <p:nvPr>
            <p:ph type="body" idx="1"/>
          </p:nvPr>
        </p:nvSpPr>
        <p:spPr>
          <a:xfrm>
            <a:off x="1297500" y="1222493"/>
            <a:ext cx="7125164"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Error Manipulation</a:t>
            </a:r>
            <a:endParaRPr/>
          </a:p>
          <a:p>
            <a:pPr marL="457200" lvl="0" indent="-311150" algn="l" rtl="0">
              <a:spcBef>
                <a:spcPts val="1600"/>
              </a:spcBef>
              <a:spcAft>
                <a:spcPts val="0"/>
              </a:spcAft>
              <a:buSzPts val="1300"/>
              <a:buChar char="●"/>
            </a:pPr>
            <a:r>
              <a:rPr lang="en"/>
              <a:t>Characterizing the errors generated by approximate designs could be helpful in identifying malicious errors inserted by an adversary.</a:t>
            </a:r>
            <a:endParaRPr/>
          </a:p>
          <a:p>
            <a:pPr marL="457200" lvl="2" indent="-311150">
              <a:lnSpc>
                <a:spcPct val="114999"/>
              </a:lnSpc>
              <a:spcBef>
                <a:spcPts val="1600"/>
              </a:spcBef>
              <a:buSzPts val="1300"/>
            </a:pPr>
            <a:r>
              <a:rPr lang="en" sz="1300"/>
              <a:t>For example, a threshold value could be used for errors of approximate designs. Any error that goes beyond the threshold will be considered as a potential malicious attack.</a:t>
            </a:r>
          </a:p>
          <a:p>
            <a:pPr>
              <a:lnSpc>
                <a:spcPct val="114999"/>
              </a:lnSpc>
              <a:spcBef>
                <a:spcPts val="1600"/>
              </a:spcBef>
            </a:pPr>
            <a:endParaRPr lang="en"/>
          </a:p>
          <a:p>
            <a:pPr lvl="0" algn="l" rtl="0">
              <a:spcBef>
                <a:spcPts val="1600"/>
              </a:spcBef>
              <a:spcAft>
                <a:spcPts val="0"/>
              </a:spcAft>
            </a:pPr>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Research</a:t>
            </a:r>
            <a:endParaRPr/>
          </a:p>
        </p:txBody>
      </p:sp>
      <p:sp>
        <p:nvSpPr>
          <p:cNvPr id="250" name="Google Shape;250;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285750" indent="-285750"/>
            <a:r>
              <a:rPr lang="en"/>
              <a:t>Testing</a:t>
            </a:r>
          </a:p>
          <a:p>
            <a:pPr lvl="1">
              <a:lnSpc>
                <a:spcPct val="114999"/>
              </a:lnSpc>
              <a:buSzPts val="1300"/>
            </a:pPr>
            <a:r>
              <a:rPr lang="en"/>
              <a:t>In addition to the objectives for normal testing, testing techniques for approximate computing need to consider whether the approximate mechanism is deterministic or nondeterministic and whether it is static or dynamic.</a:t>
            </a:r>
          </a:p>
          <a:p>
            <a:pPr marL="285750" lvl="0" indent="-285750" algn="l">
              <a:lnSpc>
                <a:spcPct val="114999"/>
              </a:lnSpc>
              <a:spcBef>
                <a:spcPts val="0"/>
              </a:spcBef>
              <a:spcAft>
                <a:spcPts val="0"/>
              </a:spcAft>
            </a:pPr>
            <a:r>
              <a:rPr lang="en"/>
              <a:t>Hardware Trojans</a:t>
            </a:r>
          </a:p>
          <a:p>
            <a:pPr marL="285750" indent="-285750">
              <a:lnSpc>
                <a:spcPct val="114999"/>
              </a:lnSpc>
            </a:pPr>
            <a:r>
              <a:rPr lang="en"/>
              <a:t>Countermeasures to Attacks on Approximate Computing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Research</a:t>
            </a:r>
            <a:endParaRPr/>
          </a:p>
        </p:txBody>
      </p:sp>
      <p:sp>
        <p:nvSpPr>
          <p:cNvPr id="250" name="Google Shape;250;p25"/>
          <p:cNvSpPr txBox="1">
            <a:spLocks noGrp="1"/>
          </p:cNvSpPr>
          <p:nvPr>
            <p:ph type="body" idx="1"/>
          </p:nvPr>
        </p:nvSpPr>
        <p:spPr>
          <a:xfrm>
            <a:off x="1297500" y="1567550"/>
            <a:ext cx="4796033" cy="2911200"/>
          </a:xfrm>
          <a:prstGeom prst="rect">
            <a:avLst/>
          </a:prstGeom>
        </p:spPr>
        <p:txBody>
          <a:bodyPr spcFirstLastPara="1" wrap="square" lIns="91425" tIns="91425" rIns="91425" bIns="91425" anchor="t" anchorCtr="0">
            <a:noAutofit/>
          </a:bodyPr>
          <a:lstStyle/>
          <a:p>
            <a:pPr marL="285750" indent="-285750"/>
            <a:r>
              <a:rPr lang="en"/>
              <a:t>Testing</a:t>
            </a:r>
          </a:p>
          <a:p>
            <a:pPr marL="285750" indent="-285750">
              <a:lnSpc>
                <a:spcPct val="114999"/>
              </a:lnSpc>
            </a:pPr>
            <a:r>
              <a:rPr lang="en"/>
              <a:t>Hardware Trojans</a:t>
            </a:r>
          </a:p>
          <a:p>
            <a:pPr lvl="1" algn="l">
              <a:lnSpc>
                <a:spcPct val="114999"/>
              </a:lnSpc>
              <a:spcBef>
                <a:spcPts val="0"/>
              </a:spcBef>
              <a:spcAft>
                <a:spcPts val="0"/>
              </a:spcAft>
            </a:pPr>
            <a:r>
              <a:rPr lang="en"/>
              <a:t>Approximate computing could change the transition probability of certain signals dramatically. Such change could make the trigger signal of an HT easier to be detected, and it could also introduce rare signal values that can be used as the trigger.</a:t>
            </a:r>
          </a:p>
          <a:p>
            <a:pPr marL="742950" lvl="1">
              <a:lnSpc>
                <a:spcPct val="114999"/>
              </a:lnSpc>
              <a:buSzPts val="1300"/>
            </a:pPr>
            <a:endParaRPr lang="en"/>
          </a:p>
          <a:p>
            <a:pPr marL="285750" indent="-285750">
              <a:lnSpc>
                <a:spcPct val="114999"/>
              </a:lnSpc>
            </a:pPr>
            <a:r>
              <a:rPr lang="en"/>
              <a:t>Countermeasures to Attacks on Approximate Computing</a:t>
            </a:r>
          </a:p>
        </p:txBody>
      </p:sp>
      <p:pic>
        <p:nvPicPr>
          <p:cNvPr id="2" name="Picture 2" descr="Diagram&#10;&#10;Description automatically generated">
            <a:extLst>
              <a:ext uri="{FF2B5EF4-FFF2-40B4-BE49-F238E27FC236}">
                <a16:creationId xmlns:a16="http://schemas.microsoft.com/office/drawing/2014/main" id="{A1542BAF-C636-4290-838B-618139CC2827}"/>
              </a:ext>
            </a:extLst>
          </p:cNvPr>
          <p:cNvPicPr>
            <a:picLocks noChangeAspect="1"/>
          </p:cNvPicPr>
          <p:nvPr/>
        </p:nvPicPr>
        <p:blipFill>
          <a:blip r:embed="rId3"/>
          <a:stretch>
            <a:fillRect/>
          </a:stretch>
        </p:blipFill>
        <p:spPr>
          <a:xfrm>
            <a:off x="6425871" y="633772"/>
            <a:ext cx="2438579" cy="3875956"/>
          </a:xfrm>
          <a:prstGeom prst="rect">
            <a:avLst/>
          </a:prstGeom>
        </p:spPr>
      </p:pic>
    </p:spTree>
    <p:extLst>
      <p:ext uri="{BB962C8B-B14F-4D97-AF65-F5344CB8AC3E}">
        <p14:creationId xmlns:p14="http://schemas.microsoft.com/office/powerpoint/2010/main" val="4096823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Research</a:t>
            </a:r>
            <a:endParaRPr/>
          </a:p>
        </p:txBody>
      </p:sp>
      <p:sp>
        <p:nvSpPr>
          <p:cNvPr id="250" name="Google Shape;250;p25"/>
          <p:cNvSpPr txBox="1">
            <a:spLocks noGrp="1"/>
          </p:cNvSpPr>
          <p:nvPr>
            <p:ph type="body" idx="1"/>
          </p:nvPr>
        </p:nvSpPr>
        <p:spPr>
          <a:xfrm>
            <a:off x="1297500" y="1567550"/>
            <a:ext cx="7038900" cy="1832899"/>
          </a:xfrm>
          <a:prstGeom prst="rect">
            <a:avLst/>
          </a:prstGeom>
        </p:spPr>
        <p:txBody>
          <a:bodyPr spcFirstLastPara="1" wrap="square" lIns="91425" tIns="91425" rIns="91425" bIns="91425" anchor="t" anchorCtr="0">
            <a:noAutofit/>
          </a:bodyPr>
          <a:lstStyle/>
          <a:p>
            <a:pPr marL="285750" indent="-285750"/>
            <a:r>
              <a:rPr lang="en"/>
              <a:t>Testing</a:t>
            </a:r>
          </a:p>
          <a:p>
            <a:pPr marL="285750" lvl="0" indent="-285750" algn="l">
              <a:lnSpc>
                <a:spcPct val="114999"/>
              </a:lnSpc>
              <a:spcBef>
                <a:spcPts val="0"/>
              </a:spcBef>
              <a:spcAft>
                <a:spcPts val="0"/>
              </a:spcAft>
            </a:pPr>
            <a:r>
              <a:rPr lang="en"/>
              <a:t>Hardware Trojans</a:t>
            </a:r>
          </a:p>
          <a:p>
            <a:pPr marL="285750" indent="-285750">
              <a:lnSpc>
                <a:spcPct val="114999"/>
              </a:lnSpc>
            </a:pPr>
            <a:r>
              <a:rPr lang="en"/>
              <a:t>Countermeasures to Attacks on Approximate Computing</a:t>
            </a:r>
          </a:p>
          <a:p>
            <a:pPr lvl="1">
              <a:lnSpc>
                <a:spcPct val="114999"/>
              </a:lnSpc>
            </a:pPr>
            <a:r>
              <a:rPr lang="en"/>
              <a:t>Most of the existing works on the vulnerability of and attacks to approximate computing have countermeasures as well</a:t>
            </a:r>
          </a:p>
          <a:p>
            <a:pPr lvl="2">
              <a:lnSpc>
                <a:spcPct val="114999"/>
              </a:lnSpc>
            </a:pPr>
            <a:r>
              <a:rPr lang="en"/>
              <a:t>However, their main contribution is on the discovery of new vulnerabilities and attacks.</a:t>
            </a:r>
          </a:p>
          <a:p>
            <a:pPr lvl="2">
              <a:lnSpc>
                <a:spcPct val="114999"/>
              </a:lnSpc>
            </a:pPr>
            <a:r>
              <a:rPr lang="en"/>
              <a:t>Countermeasures are normally simple and straightforward.</a:t>
            </a:r>
          </a:p>
          <a:p>
            <a:pPr lvl="1">
              <a:lnSpc>
                <a:spcPct val="114999"/>
              </a:lnSpc>
            </a:pPr>
            <a:endParaRPr lang="en"/>
          </a:p>
        </p:txBody>
      </p:sp>
    </p:spTree>
    <p:extLst>
      <p:ext uri="{BB962C8B-B14F-4D97-AF65-F5344CB8AC3E}">
        <p14:creationId xmlns:p14="http://schemas.microsoft.com/office/powerpoint/2010/main" val="331291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Research</a:t>
            </a:r>
            <a:endParaRPr/>
          </a:p>
        </p:txBody>
      </p:sp>
      <p:sp>
        <p:nvSpPr>
          <p:cNvPr id="256" name="Google Shape;256;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285750" indent="-285750">
              <a:lnSpc>
                <a:spcPct val="114999"/>
              </a:lnSpc>
            </a:pPr>
            <a:r>
              <a:rPr lang="en"/>
              <a:t>Security in Cross-Layer Approx Comp.</a:t>
            </a:r>
            <a:endParaRPr lang="en-US"/>
          </a:p>
          <a:p>
            <a:pPr lvl="1">
              <a:lnSpc>
                <a:spcPct val="114999"/>
              </a:lnSpc>
            </a:pPr>
            <a:r>
              <a:rPr lang="en"/>
              <a:t>In the future, it will be necessary to perform cross-layer security analysis for approximate computing.</a:t>
            </a:r>
            <a:endParaRPr lang="en-US"/>
          </a:p>
          <a:p>
            <a:pPr lvl="1">
              <a:lnSpc>
                <a:spcPct val="114999"/>
              </a:lnSpc>
            </a:pPr>
            <a:endParaRPr lang="en"/>
          </a:p>
          <a:p>
            <a:pPr marL="615950" lvl="1" indent="0">
              <a:lnSpc>
                <a:spcPct val="114999"/>
              </a:lnSpc>
              <a:buNone/>
            </a:pPr>
            <a:endParaRPr lang="en"/>
          </a:p>
          <a:p>
            <a:pPr marL="285750" indent="-285750">
              <a:lnSpc>
                <a:spcPct val="114999"/>
              </a:lnSpc>
            </a:pPr>
            <a:r>
              <a:rPr lang="en"/>
              <a:t>Security of Approx Mem.</a:t>
            </a:r>
          </a:p>
          <a:p>
            <a:pPr marL="742950" lvl="1" indent="-285750">
              <a:lnSpc>
                <a:spcPct val="114999"/>
              </a:lnSpc>
              <a:buSzPts val="1300"/>
            </a:pPr>
            <a:r>
              <a:rPr lang="en"/>
              <a:t>Emerging nonvolatile memory technologies, such as resistive random access memory (RRAM) and magnetic random access memory (MRAM), have become attractive for future memory hierarchies.</a:t>
            </a:r>
          </a:p>
          <a:p>
            <a:pPr marL="0" indent="0">
              <a:lnSpc>
                <a:spcPct val="114999"/>
              </a:lnSpc>
              <a:buNone/>
            </a:pPr>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Research</a:t>
            </a:r>
            <a:endParaRPr/>
          </a:p>
        </p:txBody>
      </p:sp>
      <p:sp>
        <p:nvSpPr>
          <p:cNvPr id="256" name="Google Shape;256;p26"/>
          <p:cNvSpPr txBox="1">
            <a:spLocks noGrp="1"/>
          </p:cNvSpPr>
          <p:nvPr>
            <p:ph type="body" idx="1"/>
          </p:nvPr>
        </p:nvSpPr>
        <p:spPr>
          <a:xfrm>
            <a:off x="1297500" y="1567550"/>
            <a:ext cx="7038900" cy="1304531"/>
          </a:xfrm>
          <a:prstGeom prst="rect">
            <a:avLst/>
          </a:prstGeom>
        </p:spPr>
        <p:txBody>
          <a:bodyPr spcFirstLastPara="1" wrap="square" lIns="91425" tIns="91425" rIns="91425" bIns="91425" anchor="t" anchorCtr="0">
            <a:noAutofit/>
          </a:bodyPr>
          <a:lstStyle/>
          <a:p>
            <a:pPr marL="285750" indent="-285750">
              <a:lnSpc>
                <a:spcPct val="114999"/>
              </a:lnSpc>
            </a:pPr>
            <a:r>
              <a:rPr lang="en"/>
              <a:t>Approximate PUF</a:t>
            </a:r>
            <a:endParaRPr lang="en-US"/>
          </a:p>
          <a:p>
            <a:pPr lvl="1">
              <a:lnSpc>
                <a:spcPct val="114999"/>
              </a:lnSpc>
            </a:pPr>
            <a:r>
              <a:rPr lang="en"/>
              <a:t>It is worth investigating the feasibility of building approximate processor-based intrinsic PUFs for the specific system- or architecture-level applications.</a:t>
            </a:r>
          </a:p>
          <a:p>
            <a:pPr marL="285750" indent="-285750">
              <a:lnSpc>
                <a:spcPct val="114999"/>
              </a:lnSpc>
            </a:pPr>
            <a:r>
              <a:rPr lang="en"/>
              <a:t>Hardeware Trojan Detection</a:t>
            </a:r>
          </a:p>
          <a:p>
            <a:pPr lvl="1">
              <a:lnSpc>
                <a:spcPct val="114999"/>
              </a:lnSpc>
            </a:pPr>
            <a:r>
              <a:rPr lang="en"/>
              <a:t>Recently, machine learning-based approaches, such as NNs, have been proposed for HT detection.</a:t>
            </a:r>
          </a:p>
        </p:txBody>
      </p:sp>
      <p:pic>
        <p:nvPicPr>
          <p:cNvPr id="2" name="Picture 2" descr="Diagram&#10;&#10;Description automatically generated">
            <a:extLst>
              <a:ext uri="{FF2B5EF4-FFF2-40B4-BE49-F238E27FC236}">
                <a16:creationId xmlns:a16="http://schemas.microsoft.com/office/drawing/2014/main" id="{39D3F190-292C-4F6E-934C-B0C12874CCD1}"/>
              </a:ext>
            </a:extLst>
          </p:cNvPr>
          <p:cNvPicPr>
            <a:picLocks noChangeAspect="1"/>
          </p:cNvPicPr>
          <p:nvPr/>
        </p:nvPicPr>
        <p:blipFill>
          <a:blip r:embed="rId3"/>
          <a:stretch>
            <a:fillRect/>
          </a:stretch>
        </p:blipFill>
        <p:spPr>
          <a:xfrm>
            <a:off x="2542637" y="3021701"/>
            <a:ext cx="4069511" cy="1871334"/>
          </a:xfrm>
          <a:prstGeom prst="rect">
            <a:avLst/>
          </a:prstGeom>
        </p:spPr>
      </p:pic>
    </p:spTree>
    <p:extLst>
      <p:ext uri="{BB962C8B-B14F-4D97-AF65-F5344CB8AC3E}">
        <p14:creationId xmlns:p14="http://schemas.microsoft.com/office/powerpoint/2010/main" val="380139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1397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to Hardware Security and Cryptography</a:t>
            </a:r>
            <a:endParaRPr/>
          </a:p>
        </p:txBody>
      </p:sp>
      <p:sp>
        <p:nvSpPr>
          <p:cNvPr id="153" name="Google Shape;153;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Hardware Trojans</a:t>
            </a:r>
            <a:endParaRPr/>
          </a:p>
          <a:p>
            <a:pPr lvl="1">
              <a:lnSpc>
                <a:spcPct val="114999"/>
              </a:lnSpc>
            </a:pPr>
            <a:r>
              <a:rPr lang="en"/>
              <a:t>Any modification or addition to a circuit for malicious purpose</a:t>
            </a:r>
          </a:p>
          <a:p>
            <a:pPr marL="457200" lvl="0" indent="-311150" algn="l" rtl="0">
              <a:spcBef>
                <a:spcPts val="0"/>
              </a:spcBef>
              <a:spcAft>
                <a:spcPts val="0"/>
              </a:spcAft>
              <a:buSzPts val="1300"/>
              <a:buChar char="●"/>
            </a:pPr>
            <a:r>
              <a:rPr lang="en"/>
              <a:t>Logic Locking</a:t>
            </a:r>
            <a:endParaRPr/>
          </a:p>
          <a:p>
            <a:pPr>
              <a:lnSpc>
                <a:spcPct val="114999"/>
              </a:lnSpc>
              <a:buFont typeface="Lato,Sans-Serif"/>
            </a:pPr>
            <a:r>
              <a:rPr lang="en"/>
              <a:t>Physical Unclonable Function</a:t>
            </a:r>
            <a:endParaRPr lang="en-US"/>
          </a:p>
          <a:p>
            <a:pPr>
              <a:lnSpc>
                <a:spcPct val="114999"/>
              </a:lnSpc>
              <a:buFont typeface="Lato,Sans-Serif"/>
            </a:pPr>
            <a:r>
              <a:rPr lang="en"/>
              <a:t>Side-Channel Analysis</a:t>
            </a:r>
            <a:endParaRPr lang="en-US"/>
          </a:p>
          <a:p>
            <a:pPr>
              <a:lnSpc>
                <a:spcPct val="114999"/>
              </a:lnSpc>
              <a:buFont typeface="Lato,Sans-Serif"/>
              <a:buChar char="●"/>
            </a:pPr>
            <a:endParaRPr lang="en"/>
          </a:p>
          <a:p>
            <a:pPr>
              <a:lnSpc>
                <a:spcPct val="114999"/>
              </a:lnSpc>
              <a:buFont typeface="Lato,Sans-Serif"/>
            </a:pPr>
            <a:endParaRPr lang="en-US"/>
          </a:p>
          <a:p>
            <a:pPr algn="l">
              <a:lnSpc>
                <a:spcPct val="114999"/>
              </a:lnSpc>
            </a:pPr>
            <a:endParaRPr lang="en"/>
          </a:p>
          <a:p>
            <a:pPr indent="0">
              <a:spcBef>
                <a:spcPts val="1600"/>
              </a:spcBef>
              <a:spcAft>
                <a:spcPts val="1600"/>
              </a:spcAft>
              <a:buNone/>
            </a:pPr>
            <a:endParaRPr lang="en"/>
          </a:p>
        </p:txBody>
      </p:sp>
      <p:pic>
        <p:nvPicPr>
          <p:cNvPr id="2" name="Picture 2" descr="Diagram&#10;&#10;Description automatically generated">
            <a:extLst>
              <a:ext uri="{FF2B5EF4-FFF2-40B4-BE49-F238E27FC236}">
                <a16:creationId xmlns:a16="http://schemas.microsoft.com/office/drawing/2014/main" id="{DCF0CE1C-2BBB-428E-945C-0D0D735A3085}"/>
              </a:ext>
            </a:extLst>
          </p:cNvPr>
          <p:cNvPicPr>
            <a:picLocks noChangeAspect="1"/>
          </p:cNvPicPr>
          <p:nvPr/>
        </p:nvPicPr>
        <p:blipFill>
          <a:blip r:embed="rId3"/>
          <a:stretch>
            <a:fillRect/>
          </a:stretch>
        </p:blipFill>
        <p:spPr>
          <a:xfrm>
            <a:off x="1593476" y="2945578"/>
            <a:ext cx="2205318" cy="1874520"/>
          </a:xfrm>
          <a:prstGeom prst="rect">
            <a:avLst/>
          </a:prstGeom>
        </p:spPr>
      </p:pic>
      <p:pic>
        <p:nvPicPr>
          <p:cNvPr id="3" name="Picture 3" descr="Diagram&#10;&#10;Description automatically generated">
            <a:extLst>
              <a:ext uri="{FF2B5EF4-FFF2-40B4-BE49-F238E27FC236}">
                <a16:creationId xmlns:a16="http://schemas.microsoft.com/office/drawing/2014/main" id="{701DCA03-0405-4BCD-A77D-843BC3A370FA}"/>
              </a:ext>
            </a:extLst>
          </p:cNvPr>
          <p:cNvPicPr>
            <a:picLocks noChangeAspect="1"/>
          </p:cNvPicPr>
          <p:nvPr/>
        </p:nvPicPr>
        <p:blipFill rotWithShape="1">
          <a:blip r:embed="rId4"/>
          <a:srcRect r="41723" b="-190"/>
          <a:stretch/>
        </p:blipFill>
        <p:spPr>
          <a:xfrm>
            <a:off x="5009029" y="2914641"/>
            <a:ext cx="2091021" cy="193371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Conclusion</a:t>
            </a:r>
            <a:endParaRPr/>
          </a:p>
        </p:txBody>
      </p:sp>
      <p:sp>
        <p:nvSpPr>
          <p:cNvPr id="262" name="Google Shape;262;p2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285750" indent="-285750">
              <a:lnSpc>
                <a:spcPct val="114999"/>
              </a:lnSpc>
            </a:pPr>
            <a:r>
              <a:rPr lang="en-US"/>
              <a:t>Core challenges in approximate computing is how to balance security, performance, and errors</a:t>
            </a:r>
          </a:p>
          <a:p>
            <a:pPr marL="0" indent="0">
              <a:lnSpc>
                <a:spcPct val="114999"/>
              </a:lnSpc>
              <a:buSzPts val="1300"/>
              <a:buNone/>
            </a:pPr>
            <a:endParaRPr lang="en-US"/>
          </a:p>
          <a:p>
            <a:pPr marL="285750" lvl="2" indent="-285750">
              <a:lnSpc>
                <a:spcPct val="114999"/>
              </a:lnSpc>
              <a:buSzPts val="1300"/>
              <a:buFont typeface="Lato"/>
              <a:buChar char="●"/>
            </a:pPr>
            <a:r>
              <a:rPr lang="en-US" sz="1300"/>
              <a:t>Research on security-related challenges and opportunities for approximate computing has been neglected to some extent</a:t>
            </a:r>
          </a:p>
          <a:p>
            <a:pPr marL="0" lvl="2" indent="0">
              <a:lnSpc>
                <a:spcPct val="114999"/>
              </a:lnSpc>
              <a:buSzPts val="1300"/>
              <a:buNone/>
            </a:pPr>
            <a:endParaRPr lang="en-US" sz="1300"/>
          </a:p>
          <a:p>
            <a:pPr marL="285750" lvl="2" indent="-285750">
              <a:lnSpc>
                <a:spcPct val="114999"/>
              </a:lnSpc>
              <a:buSzPts val="1300"/>
              <a:buFont typeface="Lato"/>
              <a:buChar char="●"/>
            </a:pPr>
            <a:r>
              <a:rPr lang="en-US" sz="1300"/>
              <a:t>Currently, security in/for approximate computing has not been widely studied. In particular, the utilization of approximate computing to enhance security/cryptographic primitives has a promising future.</a:t>
            </a:r>
          </a:p>
          <a:p>
            <a:pPr marL="285750" indent="-285750">
              <a:lnSpc>
                <a:spcPct val="114999"/>
              </a:lnSpc>
            </a:pPr>
            <a:endParaRPr lang="en-US"/>
          </a:p>
          <a:p>
            <a:pPr marL="285750" indent="-285750">
              <a:lnSpc>
                <a:spcPct val="114999"/>
              </a:lnSpc>
              <a:spcAft>
                <a:spcPts val="1600"/>
              </a:spcAft>
            </a:pPr>
            <a:endParaRPr lang="en-US"/>
          </a:p>
          <a:p>
            <a:pPr marL="285750" indent="-285750">
              <a:lnSpc>
                <a:spcPct val="114999"/>
              </a:lnSpc>
              <a:spcAft>
                <a:spcPts val="1600"/>
              </a:spcAft>
            </a:pPr>
            <a:endParaRPr lang="en-US"/>
          </a:p>
          <a:p>
            <a:pPr marL="285750" indent="-285750">
              <a:lnSpc>
                <a:spcPct val="114999"/>
              </a:lnSpc>
              <a:spcAft>
                <a:spcPts val="1600"/>
              </a:spcAft>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1</a:t>
            </a:r>
            <a:endParaRPr/>
          </a:p>
        </p:txBody>
      </p:sp>
      <p:sp>
        <p:nvSpPr>
          <p:cNvPr id="268" name="Google Shape;268;p2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285750" indent="-285750">
              <a:lnSpc>
                <a:spcPct val="114999"/>
              </a:lnSpc>
              <a:spcAft>
                <a:spcPts val="1600"/>
              </a:spcAft>
            </a:pPr>
            <a:r>
              <a:rPr lang="en-US"/>
              <a:t>What are the two classifications for Physically Unclonable Functions (PUF's)</a:t>
            </a:r>
          </a:p>
          <a:p>
            <a:pPr marL="742950" lvl="1" indent="-285750">
              <a:lnSpc>
                <a:spcPct val="114999"/>
              </a:lnSpc>
              <a:spcAft>
                <a:spcPts val="1600"/>
              </a:spcAft>
              <a:buAutoNum type="alphaUcPeriod"/>
            </a:pPr>
            <a:r>
              <a:rPr lang="en-US"/>
              <a:t>Big PUF, Small PUF</a:t>
            </a:r>
          </a:p>
          <a:p>
            <a:pPr marL="742950" lvl="1" indent="-285750">
              <a:lnSpc>
                <a:spcPct val="114999"/>
              </a:lnSpc>
              <a:spcAft>
                <a:spcPts val="1600"/>
              </a:spcAft>
              <a:buAutoNum type="alphaUcPeriod"/>
            </a:pPr>
            <a:r>
              <a:rPr lang="en-US" u="sng"/>
              <a:t>Strong PUF, Weak PUF</a:t>
            </a:r>
          </a:p>
          <a:p>
            <a:pPr marL="742950" lvl="1" indent="-285750">
              <a:lnSpc>
                <a:spcPct val="114999"/>
              </a:lnSpc>
              <a:spcAft>
                <a:spcPts val="1600"/>
              </a:spcAft>
              <a:buAutoNum type="alphaUcPeriod"/>
            </a:pPr>
            <a:r>
              <a:rPr lang="en-US"/>
              <a:t>Linear PUF, Evolutionary PUF</a:t>
            </a:r>
          </a:p>
          <a:p>
            <a:pPr marL="742950" lvl="1" indent="-285750">
              <a:lnSpc>
                <a:spcPct val="114999"/>
              </a:lnSpc>
              <a:spcAft>
                <a:spcPts val="1600"/>
              </a:spcAft>
              <a:buAutoNum type="alphaUcPeriod"/>
            </a:pPr>
            <a:r>
              <a:rPr lang="en-US"/>
              <a:t>Approximate PUF, Conevtional PUF</a:t>
            </a:r>
          </a:p>
          <a:p>
            <a:pPr marL="0" lvl="0" indent="0" algn="l">
              <a:lnSpc>
                <a:spcPct val="114999"/>
              </a:lnSpc>
              <a:spcBef>
                <a:spcPts val="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2</a:t>
            </a:r>
            <a:endParaRPr/>
          </a:p>
        </p:txBody>
      </p:sp>
      <p:sp>
        <p:nvSpPr>
          <p:cNvPr id="274" name="Google Shape;274;p2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285750" indent="-285750">
              <a:spcAft>
                <a:spcPts val="1600"/>
              </a:spcAft>
            </a:pPr>
            <a:r>
              <a:rPr lang="en-US"/>
              <a:t>What are two reasons approximate circuits are more susceptible to Trojan insertion?</a:t>
            </a:r>
          </a:p>
          <a:p>
            <a:pPr marL="742950" lvl="1" indent="-285750">
              <a:spcAft>
                <a:spcPts val="1600"/>
              </a:spcAft>
              <a:buFont typeface="+mj-lt"/>
              <a:buAutoNum type="alphaUcPeriod"/>
            </a:pPr>
            <a:r>
              <a:rPr lang="en-US" u="sng"/>
              <a:t>Approximate logic usually is accompanied by additional control logic, which can be hijacked</a:t>
            </a:r>
          </a:p>
          <a:p>
            <a:pPr marL="742950" lvl="1" indent="-285750">
              <a:spcAft>
                <a:spcPts val="1600"/>
              </a:spcAft>
              <a:buFont typeface="+mj-lt"/>
              <a:buAutoNum type="alphaUcPeriod"/>
            </a:pPr>
            <a:r>
              <a:rPr lang="en-US" u="sng"/>
              <a:t>Approximate logic can yield more predictable logic transitions, which makes triggering Trojans easier</a:t>
            </a:r>
          </a:p>
          <a:p>
            <a:pPr marL="742950" lvl="1" indent="-285750">
              <a:spcAft>
                <a:spcPts val="1600"/>
              </a:spcAft>
              <a:buFont typeface="+mj-lt"/>
              <a:buAutoNum type="alphaUcPeriod"/>
            </a:pPr>
            <a:r>
              <a:rPr lang="en-US"/>
              <a:t>Since fewer researchers are in the approximate computing domain, fewer countermeasures are developed for Trojans in this area</a:t>
            </a:r>
          </a:p>
          <a:p>
            <a:pPr marL="742950" lvl="1" indent="-285750">
              <a:spcAft>
                <a:spcPts val="1600"/>
              </a:spcAft>
              <a:buFont typeface="+mj-lt"/>
              <a:buAutoNum type="alphaUcPeriod"/>
            </a:pPr>
            <a:r>
              <a:rPr lang="en-US"/>
              <a:t>Approximate logic must be decoupled from most other on-chip logic, so it is easier to target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3</a:t>
            </a:r>
            <a:endParaRPr/>
          </a:p>
        </p:txBody>
      </p:sp>
      <p:sp>
        <p:nvSpPr>
          <p:cNvPr id="280" name="Google Shape;280;p3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285750" indent="-285750">
              <a:spcAft>
                <a:spcPts val="1600"/>
              </a:spcAft>
            </a:pPr>
            <a:r>
              <a:rPr lang="en-US"/>
              <a:t>What module is responsible for increased power consumption during attacks on approximate hardware as specified in “Security in Approximate Computing and Approximate Computing for Security”?</a:t>
            </a:r>
          </a:p>
          <a:p>
            <a:pPr marL="742950" lvl="1" indent="-285750">
              <a:spcAft>
                <a:spcPts val="1600"/>
              </a:spcAft>
              <a:buFont typeface="+mj-lt"/>
              <a:buAutoNum type="alphaUcPeriod"/>
            </a:pPr>
            <a:r>
              <a:rPr lang="en-US"/>
              <a:t>Approximate control signals</a:t>
            </a:r>
          </a:p>
          <a:p>
            <a:pPr marL="742950" lvl="1" indent="-285750">
              <a:spcAft>
                <a:spcPts val="1600"/>
              </a:spcAft>
              <a:buFont typeface="+mj-lt"/>
              <a:buAutoNum type="alphaUcPeriod"/>
            </a:pPr>
            <a:r>
              <a:rPr lang="en-US"/>
              <a:t>User-configured startup parameters</a:t>
            </a:r>
          </a:p>
          <a:p>
            <a:pPr marL="742950" lvl="1" indent="-285750">
              <a:spcAft>
                <a:spcPts val="1600"/>
              </a:spcAft>
              <a:buFont typeface="+mj-lt"/>
              <a:buAutoNum type="alphaUcPeriod"/>
            </a:pPr>
            <a:r>
              <a:rPr lang="en-US" u="sng"/>
              <a:t>ECC (Error correction code) logic</a:t>
            </a:r>
          </a:p>
          <a:p>
            <a:pPr marL="742950" lvl="1" indent="-285750">
              <a:spcAft>
                <a:spcPts val="1600"/>
              </a:spcAft>
              <a:buFont typeface="+mj-lt"/>
              <a:buAutoNum type="alphaUcPeriod"/>
            </a:pPr>
            <a:r>
              <a:rPr lang="en-US"/>
              <a:t>Coupling logic between approximate and precise circuitry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4</a:t>
            </a:r>
            <a:endParaRPr/>
          </a:p>
        </p:txBody>
      </p:sp>
      <p:sp>
        <p:nvSpPr>
          <p:cNvPr id="280" name="Google Shape;280;p3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285750" indent="-285750">
              <a:lnSpc>
                <a:spcPct val="114999"/>
              </a:lnSpc>
              <a:spcAft>
                <a:spcPts val="1600"/>
              </a:spcAft>
            </a:pPr>
            <a:r>
              <a:rPr lang="en-US"/>
              <a:t>What are 2 ways Approximate Computing may be susceptible to securty breaches?</a:t>
            </a:r>
          </a:p>
          <a:p>
            <a:pPr marL="742950" lvl="1" indent="-285750">
              <a:lnSpc>
                <a:spcPct val="114999"/>
              </a:lnSpc>
              <a:spcAft>
                <a:spcPts val="1600"/>
              </a:spcAft>
              <a:buAutoNum type="alphaUcPeriod"/>
            </a:pPr>
            <a:r>
              <a:rPr lang="en-US" u="sng"/>
              <a:t>Error Manipulation</a:t>
            </a:r>
          </a:p>
          <a:p>
            <a:pPr marL="742950" lvl="1" indent="-285750">
              <a:lnSpc>
                <a:spcPct val="114999"/>
              </a:lnSpc>
              <a:spcAft>
                <a:spcPts val="1600"/>
              </a:spcAft>
              <a:buAutoNum type="alphaUcPeriod"/>
            </a:pPr>
            <a:r>
              <a:rPr lang="en-US"/>
              <a:t>Voltage Encryption</a:t>
            </a:r>
          </a:p>
          <a:p>
            <a:pPr marL="742950" lvl="1" indent="-285750">
              <a:lnSpc>
                <a:spcPct val="114999"/>
              </a:lnSpc>
              <a:spcAft>
                <a:spcPts val="1600"/>
              </a:spcAft>
              <a:buAutoNum type="alphaUcPeriod"/>
            </a:pPr>
            <a:r>
              <a:rPr lang="en-US" u="sng"/>
              <a:t>Voltage Modification</a:t>
            </a:r>
          </a:p>
          <a:p>
            <a:pPr marL="742950" lvl="1" indent="-285750">
              <a:lnSpc>
                <a:spcPct val="114999"/>
              </a:lnSpc>
              <a:spcAft>
                <a:spcPts val="1600"/>
              </a:spcAft>
              <a:buAutoNum type="alphaUcPeriod"/>
            </a:pPr>
            <a:r>
              <a:rPr lang="en-US"/>
              <a:t>Approximate-Memory Analysis</a:t>
            </a:r>
          </a:p>
          <a:p>
            <a:pPr marL="0" indent="0">
              <a:lnSpc>
                <a:spcPct val="114999"/>
              </a:lnSpc>
              <a:spcAft>
                <a:spcPts val="1600"/>
              </a:spcAft>
              <a:buNone/>
            </a:pPr>
            <a:endParaRPr lang="en-US"/>
          </a:p>
        </p:txBody>
      </p:sp>
    </p:spTree>
    <p:extLst>
      <p:ext uri="{BB962C8B-B14F-4D97-AF65-F5344CB8AC3E}">
        <p14:creationId xmlns:p14="http://schemas.microsoft.com/office/powerpoint/2010/main" val="183367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1397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to Hardware Security and Cryptography</a:t>
            </a:r>
            <a:endParaRPr/>
          </a:p>
        </p:txBody>
      </p:sp>
      <p:sp>
        <p:nvSpPr>
          <p:cNvPr id="153" name="Google Shape;153;p16"/>
          <p:cNvSpPr txBox="1">
            <a:spLocks noGrp="1"/>
          </p:cNvSpPr>
          <p:nvPr>
            <p:ph type="body" idx="1"/>
          </p:nvPr>
        </p:nvSpPr>
        <p:spPr>
          <a:xfrm>
            <a:off x="1297500" y="1567550"/>
            <a:ext cx="7038900" cy="1700966"/>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Hardware Trojans</a:t>
            </a:r>
            <a:endParaRPr/>
          </a:p>
          <a:p>
            <a:pPr marL="457200" lvl="0" indent="-311150" algn="l" rtl="0">
              <a:spcBef>
                <a:spcPts val="0"/>
              </a:spcBef>
              <a:spcAft>
                <a:spcPts val="0"/>
              </a:spcAft>
              <a:buSzPts val="1300"/>
              <a:buChar char="●"/>
            </a:pPr>
            <a:r>
              <a:rPr lang="en"/>
              <a:t>Logic Locking</a:t>
            </a:r>
            <a:endParaRPr/>
          </a:p>
          <a:p>
            <a:pPr lvl="1">
              <a:lnSpc>
                <a:spcPct val="114999"/>
              </a:lnSpc>
            </a:pPr>
            <a:r>
              <a:rPr lang="en"/>
              <a:t>Hiding important information, for example, functionality and implementation, related to a circuit by inserting additional logic into the original design.</a:t>
            </a:r>
          </a:p>
          <a:p>
            <a:pPr>
              <a:lnSpc>
                <a:spcPct val="114999"/>
              </a:lnSpc>
              <a:buFont typeface="Lato,Sans-Serif"/>
            </a:pPr>
            <a:r>
              <a:rPr lang="en"/>
              <a:t>Physical Unclonable Function</a:t>
            </a:r>
            <a:endParaRPr lang="en-US"/>
          </a:p>
          <a:p>
            <a:pPr>
              <a:lnSpc>
                <a:spcPct val="114999"/>
              </a:lnSpc>
              <a:buFont typeface="Lato,Sans-Serif"/>
            </a:pPr>
            <a:r>
              <a:rPr lang="en"/>
              <a:t>Side-Channel Analysis</a:t>
            </a:r>
            <a:endParaRPr lang="en-US"/>
          </a:p>
          <a:p>
            <a:pPr>
              <a:lnSpc>
                <a:spcPct val="114999"/>
              </a:lnSpc>
              <a:buFont typeface="Lato,Sans-Serif"/>
              <a:buChar char="●"/>
            </a:pPr>
            <a:endParaRPr lang="en"/>
          </a:p>
          <a:p>
            <a:pPr>
              <a:lnSpc>
                <a:spcPct val="114999"/>
              </a:lnSpc>
              <a:buFont typeface="Lato,Sans-Serif"/>
            </a:pPr>
            <a:endParaRPr lang="en-US"/>
          </a:p>
          <a:p>
            <a:pPr algn="l">
              <a:lnSpc>
                <a:spcPct val="114999"/>
              </a:lnSpc>
            </a:pPr>
            <a:endParaRPr lang="en"/>
          </a:p>
          <a:p>
            <a:pPr indent="0">
              <a:spcBef>
                <a:spcPts val="1600"/>
              </a:spcBef>
              <a:spcAft>
                <a:spcPts val="1600"/>
              </a:spcAft>
              <a:buNone/>
            </a:pPr>
            <a:endParaRPr lang="en"/>
          </a:p>
        </p:txBody>
      </p:sp>
      <p:pic>
        <p:nvPicPr>
          <p:cNvPr id="2" name="Picture 2" descr="Diagram&#10;&#10;Description automatically generated">
            <a:extLst>
              <a:ext uri="{FF2B5EF4-FFF2-40B4-BE49-F238E27FC236}">
                <a16:creationId xmlns:a16="http://schemas.microsoft.com/office/drawing/2014/main" id="{54643865-27DE-4CEC-AAFD-74FA12B5D644}"/>
              </a:ext>
            </a:extLst>
          </p:cNvPr>
          <p:cNvPicPr>
            <a:picLocks noChangeAspect="1"/>
          </p:cNvPicPr>
          <p:nvPr/>
        </p:nvPicPr>
        <p:blipFill>
          <a:blip r:embed="rId3"/>
          <a:stretch>
            <a:fillRect/>
          </a:stretch>
        </p:blipFill>
        <p:spPr>
          <a:xfrm>
            <a:off x="2850777" y="3195829"/>
            <a:ext cx="3933264" cy="1374018"/>
          </a:xfrm>
          <a:prstGeom prst="rect">
            <a:avLst/>
          </a:prstGeom>
        </p:spPr>
      </p:pic>
    </p:spTree>
    <p:extLst>
      <p:ext uri="{BB962C8B-B14F-4D97-AF65-F5344CB8AC3E}">
        <p14:creationId xmlns:p14="http://schemas.microsoft.com/office/powerpoint/2010/main" val="263023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1397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to Hardware Security and Cryptography</a:t>
            </a:r>
            <a:endParaRPr/>
          </a:p>
        </p:txBody>
      </p:sp>
      <p:sp>
        <p:nvSpPr>
          <p:cNvPr id="153" name="Google Shape;153;p16"/>
          <p:cNvSpPr txBox="1">
            <a:spLocks noGrp="1"/>
          </p:cNvSpPr>
          <p:nvPr>
            <p:ph type="body" idx="1"/>
          </p:nvPr>
        </p:nvSpPr>
        <p:spPr>
          <a:xfrm>
            <a:off x="1297500" y="1567550"/>
            <a:ext cx="7038900" cy="1315314"/>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Hardware Trojans</a:t>
            </a:r>
            <a:endParaRPr/>
          </a:p>
          <a:p>
            <a:pPr marL="457200" lvl="0" indent="-311150" algn="l" rtl="0">
              <a:spcBef>
                <a:spcPts val="0"/>
              </a:spcBef>
              <a:spcAft>
                <a:spcPts val="0"/>
              </a:spcAft>
              <a:buSzPts val="1300"/>
              <a:buChar char="●"/>
            </a:pPr>
            <a:r>
              <a:rPr lang="en"/>
              <a:t>Logic Locking</a:t>
            </a:r>
            <a:endParaRPr/>
          </a:p>
          <a:p>
            <a:pPr>
              <a:lnSpc>
                <a:spcPct val="114999"/>
              </a:lnSpc>
              <a:buFont typeface="Lato,Sans-Serif"/>
            </a:pPr>
            <a:r>
              <a:rPr lang="en"/>
              <a:t>Physical Unclonable Function</a:t>
            </a:r>
            <a:endParaRPr lang="en-US"/>
          </a:p>
          <a:p>
            <a:pPr lvl="1">
              <a:lnSpc>
                <a:spcPct val="114999"/>
              </a:lnSpc>
            </a:pPr>
            <a:r>
              <a:rPr lang="en"/>
              <a:t>Utilizes the inherent process variations during manufacturing to generate a unique digital fingerprint that is intrinsic to the device itself.</a:t>
            </a:r>
          </a:p>
          <a:p>
            <a:pPr>
              <a:lnSpc>
                <a:spcPct val="114999"/>
              </a:lnSpc>
              <a:buFont typeface="Lato,Sans-Serif"/>
            </a:pPr>
            <a:r>
              <a:rPr lang="en"/>
              <a:t>Side-Channel Analysis</a:t>
            </a:r>
            <a:endParaRPr lang="en-US"/>
          </a:p>
          <a:p>
            <a:pPr>
              <a:lnSpc>
                <a:spcPct val="114999"/>
              </a:lnSpc>
              <a:buFont typeface="Lato,Sans-Serif"/>
              <a:buChar char="●"/>
            </a:pPr>
            <a:endParaRPr lang="en"/>
          </a:p>
          <a:p>
            <a:pPr>
              <a:lnSpc>
                <a:spcPct val="114999"/>
              </a:lnSpc>
              <a:buFont typeface="Lato,Sans-Serif"/>
            </a:pPr>
            <a:endParaRPr lang="en-US"/>
          </a:p>
          <a:p>
            <a:pPr algn="l">
              <a:lnSpc>
                <a:spcPct val="114999"/>
              </a:lnSpc>
            </a:pPr>
            <a:endParaRPr lang="en"/>
          </a:p>
          <a:p>
            <a:pPr indent="0">
              <a:spcBef>
                <a:spcPts val="1600"/>
              </a:spcBef>
              <a:spcAft>
                <a:spcPts val="1600"/>
              </a:spcAft>
              <a:buNone/>
            </a:pPr>
            <a:endParaRPr lang="en"/>
          </a:p>
        </p:txBody>
      </p:sp>
      <p:pic>
        <p:nvPicPr>
          <p:cNvPr id="2" name="Picture 2" descr="A close up of a card&#10;&#10;Description automatically generated">
            <a:extLst>
              <a:ext uri="{FF2B5EF4-FFF2-40B4-BE49-F238E27FC236}">
                <a16:creationId xmlns:a16="http://schemas.microsoft.com/office/drawing/2014/main" id="{1DDCD71D-9149-4C0B-9E85-6F1033D6CDB2}"/>
              </a:ext>
            </a:extLst>
          </p:cNvPr>
          <p:cNvPicPr>
            <a:picLocks noChangeAspect="1"/>
          </p:cNvPicPr>
          <p:nvPr/>
        </p:nvPicPr>
        <p:blipFill>
          <a:blip r:embed="rId3"/>
          <a:stretch>
            <a:fillRect/>
          </a:stretch>
        </p:blipFill>
        <p:spPr>
          <a:xfrm>
            <a:off x="1302588" y="3195007"/>
            <a:ext cx="1654116" cy="1654116"/>
          </a:xfrm>
          <a:prstGeom prst="rect">
            <a:avLst/>
          </a:prstGeom>
        </p:spPr>
      </p:pic>
      <p:pic>
        <p:nvPicPr>
          <p:cNvPr id="3" name="Picture 3" descr="Table&#10;&#10;Description automatically generated">
            <a:extLst>
              <a:ext uri="{FF2B5EF4-FFF2-40B4-BE49-F238E27FC236}">
                <a16:creationId xmlns:a16="http://schemas.microsoft.com/office/drawing/2014/main" id="{3D59A0F8-1231-48B3-A7D0-E6377F1BE36F}"/>
              </a:ext>
            </a:extLst>
          </p:cNvPr>
          <p:cNvPicPr>
            <a:picLocks noChangeAspect="1"/>
          </p:cNvPicPr>
          <p:nvPr/>
        </p:nvPicPr>
        <p:blipFill>
          <a:blip r:embed="rId4"/>
          <a:stretch>
            <a:fillRect/>
          </a:stretch>
        </p:blipFill>
        <p:spPr>
          <a:xfrm>
            <a:off x="4462013" y="3196942"/>
            <a:ext cx="3616624" cy="1650250"/>
          </a:xfrm>
          <a:prstGeom prst="rect">
            <a:avLst/>
          </a:prstGeom>
        </p:spPr>
      </p:pic>
    </p:spTree>
    <p:extLst>
      <p:ext uri="{BB962C8B-B14F-4D97-AF65-F5344CB8AC3E}">
        <p14:creationId xmlns:p14="http://schemas.microsoft.com/office/powerpoint/2010/main" val="56211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1397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to Hardware Security and Cryptography</a:t>
            </a:r>
            <a:endParaRPr/>
          </a:p>
        </p:txBody>
      </p:sp>
      <p:sp>
        <p:nvSpPr>
          <p:cNvPr id="153" name="Google Shape;153;p16"/>
          <p:cNvSpPr txBox="1">
            <a:spLocks noGrp="1"/>
          </p:cNvSpPr>
          <p:nvPr>
            <p:ph type="body" idx="1"/>
          </p:nvPr>
        </p:nvSpPr>
        <p:spPr>
          <a:xfrm>
            <a:off x="1297500" y="1567550"/>
            <a:ext cx="7038900" cy="1563323"/>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Hardware Trojans</a:t>
            </a:r>
            <a:endParaRPr/>
          </a:p>
          <a:p>
            <a:pPr marL="457200" lvl="0" indent="-311150" algn="l" rtl="0">
              <a:spcBef>
                <a:spcPts val="0"/>
              </a:spcBef>
              <a:spcAft>
                <a:spcPts val="0"/>
              </a:spcAft>
              <a:buSzPts val="1300"/>
              <a:buChar char="●"/>
            </a:pPr>
            <a:r>
              <a:rPr lang="en"/>
              <a:t>Logic Locking</a:t>
            </a:r>
            <a:endParaRPr/>
          </a:p>
          <a:p>
            <a:pPr>
              <a:lnSpc>
                <a:spcPct val="114999"/>
              </a:lnSpc>
              <a:buFont typeface="Lato,Sans-Serif"/>
            </a:pPr>
            <a:r>
              <a:rPr lang="en"/>
              <a:t>Physical Unclonable Function</a:t>
            </a:r>
            <a:endParaRPr lang="en-US"/>
          </a:p>
          <a:p>
            <a:pPr>
              <a:lnSpc>
                <a:spcPct val="114999"/>
              </a:lnSpc>
              <a:buFont typeface="Lato,Sans-Serif"/>
            </a:pPr>
            <a:r>
              <a:rPr lang="en"/>
              <a:t>Side-Channel Analysis</a:t>
            </a:r>
          </a:p>
          <a:p>
            <a:pPr lvl="1">
              <a:lnSpc>
                <a:spcPct val="114999"/>
              </a:lnSpc>
              <a:buFont typeface="Lato,Sans-Serif"/>
            </a:pPr>
            <a:r>
              <a:rPr lang="en"/>
              <a:t>Can reveal sensitive information from the implementation of security/cryptographic schemes by observing their electrical characteristics while operating</a:t>
            </a:r>
          </a:p>
          <a:p>
            <a:pPr lvl="1">
              <a:lnSpc>
                <a:spcPct val="114999"/>
              </a:lnSpc>
            </a:pPr>
            <a:endParaRPr lang="en"/>
          </a:p>
          <a:p>
            <a:pPr>
              <a:lnSpc>
                <a:spcPct val="114999"/>
              </a:lnSpc>
              <a:buFont typeface="Lato,Sans-Serif"/>
            </a:pPr>
            <a:endParaRPr lang="en"/>
          </a:p>
          <a:p>
            <a:pPr algn="l">
              <a:lnSpc>
                <a:spcPct val="114999"/>
              </a:lnSpc>
              <a:buFont typeface="Lato,Sans-Serif"/>
            </a:pPr>
            <a:endParaRPr lang="en-US"/>
          </a:p>
          <a:p>
            <a:pPr>
              <a:lnSpc>
                <a:spcPct val="114999"/>
              </a:lnSpc>
            </a:pPr>
            <a:endParaRPr lang="en"/>
          </a:p>
          <a:p>
            <a:pPr indent="0">
              <a:spcBef>
                <a:spcPts val="1600"/>
              </a:spcBef>
              <a:spcAft>
                <a:spcPts val="1600"/>
              </a:spcAft>
              <a:buNone/>
            </a:pPr>
            <a:endParaRPr lang="en"/>
          </a:p>
        </p:txBody>
      </p:sp>
      <p:pic>
        <p:nvPicPr>
          <p:cNvPr id="2" name="Picture 2" descr="A picture containing chart&#10;&#10;Description automatically generated">
            <a:extLst>
              <a:ext uri="{FF2B5EF4-FFF2-40B4-BE49-F238E27FC236}">
                <a16:creationId xmlns:a16="http://schemas.microsoft.com/office/drawing/2014/main" id="{A51E9D24-A694-4EEC-8E85-4624D226EF80}"/>
              </a:ext>
            </a:extLst>
          </p:cNvPr>
          <p:cNvPicPr>
            <a:picLocks noChangeAspect="1"/>
          </p:cNvPicPr>
          <p:nvPr/>
        </p:nvPicPr>
        <p:blipFill>
          <a:blip r:embed="rId3"/>
          <a:stretch>
            <a:fillRect/>
          </a:stretch>
        </p:blipFill>
        <p:spPr>
          <a:xfrm>
            <a:off x="1485900" y="3128412"/>
            <a:ext cx="2743200" cy="1711827"/>
          </a:xfrm>
          <a:prstGeom prst="rect">
            <a:avLst/>
          </a:prstGeom>
        </p:spPr>
      </p:pic>
      <p:pic>
        <p:nvPicPr>
          <p:cNvPr id="3" name="Picture 3" descr="Diagram&#10;&#10;Description automatically generated">
            <a:extLst>
              <a:ext uri="{FF2B5EF4-FFF2-40B4-BE49-F238E27FC236}">
                <a16:creationId xmlns:a16="http://schemas.microsoft.com/office/drawing/2014/main" id="{7F9C1A91-85F9-4341-9A1C-4DAD341C0A2A}"/>
              </a:ext>
            </a:extLst>
          </p:cNvPr>
          <p:cNvPicPr>
            <a:picLocks noChangeAspect="1"/>
          </p:cNvPicPr>
          <p:nvPr/>
        </p:nvPicPr>
        <p:blipFill>
          <a:blip r:embed="rId4"/>
          <a:stretch>
            <a:fillRect/>
          </a:stretch>
        </p:blipFill>
        <p:spPr>
          <a:xfrm>
            <a:off x="5566374" y="3133096"/>
            <a:ext cx="2647950" cy="1724025"/>
          </a:xfrm>
          <a:prstGeom prst="rect">
            <a:avLst/>
          </a:prstGeom>
        </p:spPr>
      </p:pic>
    </p:spTree>
    <p:extLst>
      <p:ext uri="{BB962C8B-B14F-4D97-AF65-F5344CB8AC3E}">
        <p14:creationId xmlns:p14="http://schemas.microsoft.com/office/powerpoint/2010/main" val="304872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297500" y="393750"/>
            <a:ext cx="7110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to Hardware Security and Cryptography</a:t>
            </a:r>
          </a:p>
          <a:p>
            <a:pPr marL="0" lvl="0" indent="0" algn="l" rtl="0">
              <a:spcBef>
                <a:spcPts val="0"/>
              </a:spcBef>
              <a:spcAft>
                <a:spcPts val="0"/>
              </a:spcAft>
              <a:buNone/>
            </a:pPr>
            <a:endParaRPr/>
          </a:p>
        </p:txBody>
      </p:sp>
      <p:sp>
        <p:nvSpPr>
          <p:cNvPr id="159" name="Google Shape;159;p17"/>
          <p:cNvSpPr txBox="1">
            <a:spLocks noGrp="1"/>
          </p:cNvSpPr>
          <p:nvPr>
            <p:ph type="body" idx="1"/>
          </p:nvPr>
        </p:nvSpPr>
        <p:spPr>
          <a:xfrm>
            <a:off x="1297500" y="1567550"/>
            <a:ext cx="3771646" cy="3396434"/>
          </a:xfrm>
          <a:prstGeom prst="rect">
            <a:avLst/>
          </a:prstGeom>
        </p:spPr>
        <p:txBody>
          <a:bodyPr spcFirstLastPara="1" wrap="square" lIns="91425" tIns="91425" rIns="91425" bIns="91425" anchor="t" anchorCtr="0">
            <a:noAutofit/>
          </a:bodyPr>
          <a:lstStyle/>
          <a:p>
            <a:pPr>
              <a:buFont typeface="Lato,Sans-Serif"/>
            </a:pPr>
            <a:r>
              <a:rPr lang="en"/>
              <a:t>Homomorphic Encryption</a:t>
            </a:r>
            <a:endParaRPr lang="en-US"/>
          </a:p>
          <a:p>
            <a:pPr lvl="1">
              <a:lnSpc>
                <a:spcPct val="114999"/>
              </a:lnSpc>
              <a:buFont typeface="Lato,Sans-Serif"/>
            </a:pPr>
            <a:r>
              <a:rPr lang="en"/>
              <a:t>Cryptographic approach that can perform calculations directly on encrypted data without needing to decrypt the data first.</a:t>
            </a:r>
          </a:p>
          <a:p>
            <a:pPr marL="615950" lvl="1" indent="0">
              <a:lnSpc>
                <a:spcPct val="114999"/>
              </a:lnSpc>
              <a:buNone/>
            </a:pPr>
            <a:endParaRPr lang="en"/>
          </a:p>
          <a:p>
            <a:pPr>
              <a:lnSpc>
                <a:spcPct val="114999"/>
              </a:lnSpc>
              <a:buFont typeface="Lato,Sans-Serif"/>
            </a:pPr>
            <a:r>
              <a:rPr lang="en"/>
              <a:t>Post Quantum Cryptography (PQC)</a:t>
            </a:r>
          </a:p>
          <a:p>
            <a:pPr lvl="1">
              <a:lnSpc>
                <a:spcPct val="114999"/>
              </a:lnSpc>
              <a:buSzPts val="1300"/>
              <a:buFont typeface="Lato,Sans-Serif"/>
              <a:buChar char="●"/>
            </a:pPr>
            <a:r>
              <a:rPr lang="en"/>
              <a:t>Quantum computers may break today’s most popular public-key cryptographic systems, including RSA, elliptic-curve cryptography, DSA, and ECDSA.</a:t>
            </a:r>
          </a:p>
          <a:p>
            <a:pPr marL="615950" lvl="1" indent="0">
              <a:lnSpc>
                <a:spcPct val="114999"/>
              </a:lnSpc>
              <a:buNone/>
            </a:pPr>
            <a:endParaRPr lang="en"/>
          </a:p>
          <a:p>
            <a:pPr>
              <a:lnSpc>
                <a:spcPct val="114999"/>
              </a:lnSpc>
              <a:buFont typeface="Lato,Sans-Serif"/>
            </a:pPr>
            <a:r>
              <a:rPr lang="en"/>
              <a:t>Lattice Based Cryptography</a:t>
            </a:r>
          </a:p>
          <a:p>
            <a:pPr lvl="1">
              <a:lnSpc>
                <a:spcPct val="114999"/>
              </a:lnSpc>
              <a:buFont typeface="Lato,Sans-Serif"/>
            </a:pPr>
            <a:r>
              <a:rPr lang="en"/>
              <a:t>Most popular branches of PQC due to its versatility, its security hardness, and the fact that it can be constructed efficiently on various computing platforms.</a:t>
            </a:r>
          </a:p>
        </p:txBody>
      </p:sp>
      <p:pic>
        <p:nvPicPr>
          <p:cNvPr id="2" name="Picture 2" descr="Text&#10;&#10;Description automatically generated">
            <a:extLst>
              <a:ext uri="{FF2B5EF4-FFF2-40B4-BE49-F238E27FC236}">
                <a16:creationId xmlns:a16="http://schemas.microsoft.com/office/drawing/2014/main" id="{4FEA944F-EEC6-48AC-97C1-9957835A03DB}"/>
              </a:ext>
            </a:extLst>
          </p:cNvPr>
          <p:cNvPicPr>
            <a:picLocks noChangeAspect="1"/>
          </p:cNvPicPr>
          <p:nvPr/>
        </p:nvPicPr>
        <p:blipFill>
          <a:blip r:embed="rId3"/>
          <a:stretch>
            <a:fillRect/>
          </a:stretch>
        </p:blipFill>
        <p:spPr>
          <a:xfrm>
            <a:off x="6061833" y="1256235"/>
            <a:ext cx="2279531" cy="1283535"/>
          </a:xfrm>
          <a:prstGeom prst="rect">
            <a:avLst/>
          </a:prstGeom>
        </p:spPr>
      </p:pic>
      <p:pic>
        <p:nvPicPr>
          <p:cNvPr id="3" name="Picture 3" descr="A close up of a light&#10;&#10;Description automatically generated">
            <a:extLst>
              <a:ext uri="{FF2B5EF4-FFF2-40B4-BE49-F238E27FC236}">
                <a16:creationId xmlns:a16="http://schemas.microsoft.com/office/drawing/2014/main" id="{C5E78065-08C3-431B-BE7B-24FA0F706FC3}"/>
              </a:ext>
            </a:extLst>
          </p:cNvPr>
          <p:cNvPicPr>
            <a:picLocks noChangeAspect="1"/>
          </p:cNvPicPr>
          <p:nvPr/>
        </p:nvPicPr>
        <p:blipFill>
          <a:blip r:embed="rId4"/>
          <a:stretch>
            <a:fillRect/>
          </a:stretch>
        </p:blipFill>
        <p:spPr>
          <a:xfrm>
            <a:off x="6283456" y="2914452"/>
            <a:ext cx="1835524" cy="1831605"/>
          </a:xfrm>
          <a:prstGeom prst="rect">
            <a:avLst/>
          </a:prstGeom>
        </p:spPr>
      </p:pic>
    </p:spTree>
    <p:extLst>
      <p:ext uri="{BB962C8B-B14F-4D97-AF65-F5344CB8AC3E}">
        <p14:creationId xmlns:p14="http://schemas.microsoft.com/office/powerpoint/2010/main" val="414344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body" idx="1"/>
          </p:nvPr>
        </p:nvSpPr>
        <p:spPr>
          <a:xfrm>
            <a:off x="1186950" y="1573000"/>
            <a:ext cx="70389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Organized by </a:t>
            </a:r>
            <a:r>
              <a:rPr lang="en" i="1"/>
              <a:t>confirmed </a:t>
            </a:r>
            <a:r>
              <a:rPr lang="en"/>
              <a:t>vs. </a:t>
            </a:r>
            <a:r>
              <a:rPr lang="en" i="1"/>
              <a:t>potential </a:t>
            </a:r>
            <a:r>
              <a:rPr lang="en"/>
              <a:t>security threats</a:t>
            </a:r>
            <a:endParaRPr/>
          </a:p>
        </p:txBody>
      </p:sp>
      <p:sp>
        <p:nvSpPr>
          <p:cNvPr id="177" name="Google Shape;177;p20"/>
          <p:cNvSpPr/>
          <p:nvPr/>
        </p:nvSpPr>
        <p:spPr>
          <a:xfrm>
            <a:off x="74650" y="2777050"/>
            <a:ext cx="5964600" cy="746400"/>
          </a:xfrm>
          <a:prstGeom prst="rect">
            <a:avLst/>
          </a:prstGeom>
          <a:solidFill>
            <a:srgbClr val="FF0000">
              <a:alpha val="45810"/>
            </a:srgbClr>
          </a:solidFill>
          <a:ln w="9525" cap="flat" cmpd="sng">
            <a:solidFill>
              <a:schemeClr val="dk2"/>
            </a:solidFill>
            <a:prstDash val="solid"/>
            <a:round/>
            <a:headEnd type="none" w="sm" len="sm"/>
            <a:tailEnd type="none" w="sm" len="sm"/>
          </a:ln>
        </p:spPr>
        <p:txBody>
          <a:bodyPr spcFirstLastPara="1" wrap="square" lIns="91425" tIns="539475" rIns="91425" bIns="91425" anchor="ctr" anchorCtr="0">
            <a:noAutofit/>
          </a:bodyPr>
          <a:lstStyle/>
          <a:p>
            <a:pPr marL="0" lvl="0" indent="0" algn="ctr" rtl="0">
              <a:spcBef>
                <a:spcPts val="0"/>
              </a:spcBef>
              <a:spcAft>
                <a:spcPts val="0"/>
              </a:spcAft>
              <a:buNone/>
            </a:pPr>
            <a:r>
              <a:rPr lang="en">
                <a:solidFill>
                  <a:srgbClr val="FFFFFF"/>
                </a:solidFill>
              </a:rPr>
              <a:t>General -- Affects many applications</a:t>
            </a:r>
            <a:endParaRPr>
              <a:solidFill>
                <a:srgbClr val="FFFFFF"/>
              </a:solidFill>
            </a:endParaRPr>
          </a:p>
        </p:txBody>
      </p:sp>
      <p:sp>
        <p:nvSpPr>
          <p:cNvPr id="178" name="Google Shape;178;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Security Threats in Approx. Computing</a:t>
            </a:r>
            <a:endParaRPr/>
          </a:p>
        </p:txBody>
      </p:sp>
      <p:sp>
        <p:nvSpPr>
          <p:cNvPr id="179" name="Google Shape;179;p20"/>
          <p:cNvSpPr/>
          <p:nvPr/>
        </p:nvSpPr>
        <p:spPr>
          <a:xfrm>
            <a:off x="2515650" y="2117725"/>
            <a:ext cx="1089900" cy="3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t>Attacks</a:t>
            </a:r>
            <a:endParaRPr/>
          </a:p>
        </p:txBody>
      </p:sp>
      <p:cxnSp>
        <p:nvCxnSpPr>
          <p:cNvPr id="180" name="Google Shape;180;p20"/>
          <p:cNvCxnSpPr>
            <a:stCxn id="179" idx="2"/>
            <a:endCxn id="181" idx="0"/>
          </p:cNvCxnSpPr>
          <p:nvPr/>
        </p:nvCxnSpPr>
        <p:spPr>
          <a:xfrm rot="5400000">
            <a:off x="1697550" y="1476775"/>
            <a:ext cx="344700" cy="2381400"/>
          </a:xfrm>
          <a:prstGeom prst="bentConnector3">
            <a:avLst>
              <a:gd name="adj1" fmla="val 50009"/>
            </a:avLst>
          </a:prstGeom>
          <a:noFill/>
          <a:ln w="9525" cap="flat" cmpd="sng">
            <a:solidFill>
              <a:schemeClr val="dk2"/>
            </a:solidFill>
            <a:prstDash val="solid"/>
            <a:round/>
            <a:headEnd type="none" w="med" len="med"/>
            <a:tailEnd type="none" w="med" len="med"/>
          </a:ln>
        </p:spPr>
      </p:cxnSp>
      <p:cxnSp>
        <p:nvCxnSpPr>
          <p:cNvPr id="182" name="Google Shape;182;p20"/>
          <p:cNvCxnSpPr>
            <a:stCxn id="179" idx="2"/>
            <a:endCxn id="183" idx="0"/>
          </p:cNvCxnSpPr>
          <p:nvPr/>
        </p:nvCxnSpPr>
        <p:spPr>
          <a:xfrm rot="5400000">
            <a:off x="2292900" y="2072125"/>
            <a:ext cx="344700" cy="1190700"/>
          </a:xfrm>
          <a:prstGeom prst="bentConnector3">
            <a:avLst>
              <a:gd name="adj1" fmla="val 50009"/>
            </a:avLst>
          </a:prstGeom>
          <a:noFill/>
          <a:ln w="9525" cap="flat" cmpd="sng">
            <a:solidFill>
              <a:schemeClr val="dk2"/>
            </a:solidFill>
            <a:prstDash val="solid"/>
            <a:round/>
            <a:headEnd type="none" w="med" len="med"/>
            <a:tailEnd type="none" w="med" len="med"/>
          </a:ln>
        </p:spPr>
      </p:cxnSp>
      <p:grpSp>
        <p:nvGrpSpPr>
          <p:cNvPr id="184" name="Google Shape;184;p20"/>
          <p:cNvGrpSpPr/>
          <p:nvPr/>
        </p:nvGrpSpPr>
        <p:grpSpPr>
          <a:xfrm>
            <a:off x="6439168" y="1445919"/>
            <a:ext cx="2561107" cy="2755706"/>
            <a:chOff x="6439168" y="1445919"/>
            <a:chExt cx="2561107" cy="2755706"/>
          </a:xfrm>
        </p:grpSpPr>
        <p:pic>
          <p:nvPicPr>
            <p:cNvPr id="185" name="Google Shape;185;p20"/>
            <p:cNvPicPr preferRelativeResize="0"/>
            <p:nvPr/>
          </p:nvPicPr>
          <p:blipFill>
            <a:blip r:embed="rId3">
              <a:alphaModFix/>
            </a:blip>
            <a:stretch>
              <a:fillRect/>
            </a:stretch>
          </p:blipFill>
          <p:spPr>
            <a:xfrm>
              <a:off x="6439168" y="1445919"/>
              <a:ext cx="2561051" cy="2483000"/>
            </a:xfrm>
            <a:prstGeom prst="rect">
              <a:avLst/>
            </a:prstGeom>
            <a:noFill/>
            <a:ln>
              <a:noFill/>
            </a:ln>
          </p:spPr>
        </p:pic>
        <p:sp>
          <p:nvSpPr>
            <p:cNvPr id="186" name="Google Shape;186;p20"/>
            <p:cNvSpPr txBox="1"/>
            <p:nvPr/>
          </p:nvSpPr>
          <p:spPr>
            <a:xfrm>
              <a:off x="6439175" y="3928925"/>
              <a:ext cx="2561100" cy="272700"/>
            </a:xfrm>
            <a:prstGeom prst="rect">
              <a:avLst/>
            </a:prstGeom>
            <a:noFill/>
            <a:ln>
              <a:noFill/>
            </a:ln>
          </p:spPr>
          <p:txBody>
            <a:bodyPr spcFirstLastPara="1" wrap="square" lIns="0" tIns="45700" rIns="0" bIns="0" anchor="t" anchorCtr="0">
              <a:noAutofit/>
            </a:bodyPr>
            <a:lstStyle/>
            <a:p>
              <a:pPr marL="0" lvl="0" indent="0" algn="l" rtl="0">
                <a:spcBef>
                  <a:spcPts val="0"/>
                </a:spcBef>
                <a:spcAft>
                  <a:spcPts val="0"/>
                </a:spcAft>
                <a:buNone/>
              </a:pPr>
              <a:r>
                <a:rPr lang="en" sz="1000" i="1">
                  <a:solidFill>
                    <a:srgbClr val="FFFFFF"/>
                  </a:solidFill>
                  <a:latin typeface="Lato"/>
                  <a:ea typeface="Lato"/>
                  <a:cs typeface="Lato"/>
                  <a:sym typeface="Lato"/>
                </a:rPr>
                <a:t>Deanonymization, the only referenced DRAM term outside previous lectures</a:t>
              </a:r>
              <a:endParaRPr sz="1000" i="1">
                <a:solidFill>
                  <a:srgbClr val="FFFFFF"/>
                </a:solidFill>
                <a:latin typeface="Lato"/>
                <a:ea typeface="Lato"/>
                <a:cs typeface="Lato"/>
                <a:sym typeface="Lato"/>
              </a:endParaRPr>
            </a:p>
          </p:txBody>
        </p:sp>
      </p:grpSp>
      <p:sp>
        <p:nvSpPr>
          <p:cNvPr id="181" name="Google Shape;181;p20"/>
          <p:cNvSpPr/>
          <p:nvPr/>
        </p:nvSpPr>
        <p:spPr>
          <a:xfrm>
            <a:off x="134364" y="2839888"/>
            <a:ext cx="1089900" cy="3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Voltage Scaling</a:t>
            </a:r>
            <a:endParaRPr sz="1100"/>
          </a:p>
        </p:txBody>
      </p:sp>
      <p:sp>
        <p:nvSpPr>
          <p:cNvPr id="183" name="Google Shape;183;p20"/>
          <p:cNvSpPr/>
          <p:nvPr/>
        </p:nvSpPr>
        <p:spPr>
          <a:xfrm>
            <a:off x="1324967" y="2839888"/>
            <a:ext cx="1089900" cy="3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DRAM</a:t>
            </a:r>
            <a:endParaRPr/>
          </a:p>
        </p:txBody>
      </p:sp>
      <p:sp>
        <p:nvSpPr>
          <p:cNvPr id="187" name="Google Shape;187;p20"/>
          <p:cNvSpPr/>
          <p:nvPr/>
        </p:nvSpPr>
        <p:spPr>
          <a:xfrm>
            <a:off x="2515570" y="2839888"/>
            <a:ext cx="1089900" cy="3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SRAM</a:t>
            </a:r>
            <a:endParaRPr/>
          </a:p>
        </p:txBody>
      </p:sp>
      <p:sp>
        <p:nvSpPr>
          <p:cNvPr id="188" name="Google Shape;188;p20"/>
          <p:cNvSpPr/>
          <p:nvPr/>
        </p:nvSpPr>
        <p:spPr>
          <a:xfrm>
            <a:off x="3706174" y="2839888"/>
            <a:ext cx="1089900" cy="3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Adders</a:t>
            </a:r>
            <a:endParaRPr/>
          </a:p>
        </p:txBody>
      </p:sp>
      <p:sp>
        <p:nvSpPr>
          <p:cNvPr id="189" name="Google Shape;189;p20"/>
          <p:cNvSpPr/>
          <p:nvPr/>
        </p:nvSpPr>
        <p:spPr>
          <a:xfrm>
            <a:off x="4896777" y="2839888"/>
            <a:ext cx="1089900" cy="3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PCM</a:t>
            </a:r>
            <a:endParaRPr/>
          </a:p>
        </p:txBody>
      </p:sp>
      <p:cxnSp>
        <p:nvCxnSpPr>
          <p:cNvPr id="190" name="Google Shape;190;p20"/>
          <p:cNvCxnSpPr>
            <a:stCxn id="179" idx="2"/>
            <a:endCxn id="187" idx="0"/>
          </p:cNvCxnSpPr>
          <p:nvPr/>
        </p:nvCxnSpPr>
        <p:spPr>
          <a:xfrm rot="-5400000" flipH="1">
            <a:off x="2888550" y="2667175"/>
            <a:ext cx="344700" cy="600"/>
          </a:xfrm>
          <a:prstGeom prst="bentConnector3">
            <a:avLst>
              <a:gd name="adj1" fmla="val 50009"/>
            </a:avLst>
          </a:prstGeom>
          <a:noFill/>
          <a:ln w="9525" cap="flat" cmpd="sng">
            <a:solidFill>
              <a:schemeClr val="dk2"/>
            </a:solidFill>
            <a:prstDash val="solid"/>
            <a:round/>
            <a:headEnd type="none" w="med" len="med"/>
            <a:tailEnd type="none" w="med" len="med"/>
          </a:ln>
        </p:spPr>
      </p:cxnSp>
      <p:cxnSp>
        <p:nvCxnSpPr>
          <p:cNvPr id="191" name="Google Shape;191;p20"/>
          <p:cNvCxnSpPr>
            <a:stCxn id="188" idx="0"/>
            <a:endCxn id="179" idx="2"/>
          </p:cNvCxnSpPr>
          <p:nvPr/>
        </p:nvCxnSpPr>
        <p:spPr>
          <a:xfrm rot="5400000" flipH="1">
            <a:off x="3483574" y="2072338"/>
            <a:ext cx="344700" cy="1190400"/>
          </a:xfrm>
          <a:prstGeom prst="bentConnector3">
            <a:avLst>
              <a:gd name="adj1" fmla="val 50009"/>
            </a:avLst>
          </a:prstGeom>
          <a:noFill/>
          <a:ln w="9525" cap="flat" cmpd="sng">
            <a:solidFill>
              <a:schemeClr val="dk2"/>
            </a:solidFill>
            <a:prstDash val="solid"/>
            <a:round/>
            <a:headEnd type="none" w="med" len="med"/>
            <a:tailEnd type="none" w="med" len="med"/>
          </a:ln>
        </p:spPr>
      </p:cxnSp>
      <p:cxnSp>
        <p:nvCxnSpPr>
          <p:cNvPr id="192" name="Google Shape;192;p20"/>
          <p:cNvCxnSpPr>
            <a:stCxn id="189" idx="0"/>
            <a:endCxn id="179" idx="2"/>
          </p:cNvCxnSpPr>
          <p:nvPr/>
        </p:nvCxnSpPr>
        <p:spPr>
          <a:xfrm rot="5400000" flipH="1">
            <a:off x="4078827" y="1476988"/>
            <a:ext cx="344700" cy="2381100"/>
          </a:xfrm>
          <a:prstGeom prst="bentConnector3">
            <a:avLst>
              <a:gd name="adj1" fmla="val 50009"/>
            </a:avLst>
          </a:prstGeom>
          <a:noFill/>
          <a:ln w="9525" cap="flat" cmpd="sng">
            <a:solidFill>
              <a:schemeClr val="dk2"/>
            </a:solidFill>
            <a:prstDash val="solid"/>
            <a:round/>
            <a:headEnd type="none" w="med" len="med"/>
            <a:tailEnd type="none" w="med" len="med"/>
          </a:ln>
        </p:spPr>
      </p:cxnSp>
      <p:sp>
        <p:nvSpPr>
          <p:cNvPr id="193" name="Google Shape;193;p20"/>
          <p:cNvSpPr/>
          <p:nvPr/>
        </p:nvSpPr>
        <p:spPr>
          <a:xfrm>
            <a:off x="2515950" y="3636250"/>
            <a:ext cx="1089900" cy="3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300"/>
              <a:t>Applications</a:t>
            </a:r>
            <a:endParaRPr sz="1300"/>
          </a:p>
        </p:txBody>
      </p:sp>
      <p:cxnSp>
        <p:nvCxnSpPr>
          <p:cNvPr id="194" name="Google Shape;194;p20"/>
          <p:cNvCxnSpPr>
            <a:stCxn id="193" idx="2"/>
            <a:endCxn id="195" idx="0"/>
          </p:cNvCxnSpPr>
          <p:nvPr/>
        </p:nvCxnSpPr>
        <p:spPr>
          <a:xfrm rot="5400000">
            <a:off x="2272500" y="3607450"/>
            <a:ext cx="382200" cy="1194600"/>
          </a:xfrm>
          <a:prstGeom prst="bentConnector3">
            <a:avLst>
              <a:gd name="adj1" fmla="val 49985"/>
            </a:avLst>
          </a:prstGeom>
          <a:noFill/>
          <a:ln w="9525" cap="flat" cmpd="sng">
            <a:solidFill>
              <a:schemeClr val="dk2"/>
            </a:solidFill>
            <a:prstDash val="solid"/>
            <a:round/>
            <a:headEnd type="none" w="med" len="med"/>
            <a:tailEnd type="none" w="med" len="med"/>
          </a:ln>
        </p:spPr>
      </p:cxnSp>
      <p:sp>
        <p:nvSpPr>
          <p:cNvPr id="195" name="Google Shape;195;p20"/>
          <p:cNvSpPr/>
          <p:nvPr/>
        </p:nvSpPr>
        <p:spPr>
          <a:xfrm>
            <a:off x="1321389" y="4395738"/>
            <a:ext cx="1089900" cy="3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Image Processing</a:t>
            </a:r>
            <a:endParaRPr sz="1100"/>
          </a:p>
        </p:txBody>
      </p:sp>
      <p:sp>
        <p:nvSpPr>
          <p:cNvPr id="196" name="Google Shape;196;p20"/>
          <p:cNvSpPr/>
          <p:nvPr/>
        </p:nvSpPr>
        <p:spPr>
          <a:xfrm>
            <a:off x="2511992" y="4395738"/>
            <a:ext cx="1089900" cy="3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Pattern Recognition</a:t>
            </a:r>
            <a:endParaRPr sz="1200"/>
          </a:p>
        </p:txBody>
      </p:sp>
      <p:sp>
        <p:nvSpPr>
          <p:cNvPr id="197" name="Google Shape;197;p20"/>
          <p:cNvSpPr/>
          <p:nvPr/>
        </p:nvSpPr>
        <p:spPr>
          <a:xfrm>
            <a:off x="3702592" y="4395738"/>
            <a:ext cx="1089900" cy="377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Data Analysis</a:t>
            </a:r>
            <a:endParaRPr sz="1200"/>
          </a:p>
        </p:txBody>
      </p:sp>
      <p:cxnSp>
        <p:nvCxnSpPr>
          <p:cNvPr id="198" name="Google Shape;198;p20"/>
          <p:cNvCxnSpPr>
            <a:stCxn id="197" idx="0"/>
            <a:endCxn id="193" idx="2"/>
          </p:cNvCxnSpPr>
          <p:nvPr/>
        </p:nvCxnSpPr>
        <p:spPr>
          <a:xfrm rot="5400000" flipH="1">
            <a:off x="3463192" y="3611388"/>
            <a:ext cx="382200" cy="1186500"/>
          </a:xfrm>
          <a:prstGeom prst="bentConnector3">
            <a:avLst>
              <a:gd name="adj1" fmla="val 49985"/>
            </a:avLst>
          </a:prstGeom>
          <a:noFill/>
          <a:ln w="9525" cap="flat" cmpd="sng">
            <a:solidFill>
              <a:schemeClr val="dk2"/>
            </a:solidFill>
            <a:prstDash val="solid"/>
            <a:round/>
            <a:headEnd type="none" w="med" len="med"/>
            <a:tailEnd type="none" w="med" len="med"/>
          </a:ln>
        </p:spPr>
      </p:cxnSp>
      <p:cxnSp>
        <p:nvCxnSpPr>
          <p:cNvPr id="199" name="Google Shape;199;p20"/>
          <p:cNvCxnSpPr>
            <a:stCxn id="196" idx="0"/>
            <a:endCxn id="193" idx="2"/>
          </p:cNvCxnSpPr>
          <p:nvPr/>
        </p:nvCxnSpPr>
        <p:spPr>
          <a:xfrm rot="10800000" flipH="1">
            <a:off x="3056942" y="4013538"/>
            <a:ext cx="3900" cy="382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Security Threats in Approx. Computing:</a:t>
            </a:r>
            <a:endParaRPr/>
          </a:p>
          <a:p>
            <a:pPr marL="0" lvl="0" indent="0" algn="l" rtl="0">
              <a:spcBef>
                <a:spcPts val="0"/>
              </a:spcBef>
              <a:spcAft>
                <a:spcPts val="0"/>
              </a:spcAft>
              <a:buNone/>
            </a:pPr>
            <a:r>
              <a:rPr lang="en"/>
              <a:t>Approximate Arithmetic Circuits</a:t>
            </a:r>
            <a:endParaRPr/>
          </a:p>
        </p:txBody>
      </p:sp>
      <p:sp>
        <p:nvSpPr>
          <p:cNvPr id="205" name="Google Shape;205;p21"/>
          <p:cNvSpPr txBox="1">
            <a:spLocks noGrp="1"/>
          </p:cNvSpPr>
          <p:nvPr>
            <p:ph type="body" idx="1"/>
          </p:nvPr>
        </p:nvSpPr>
        <p:spPr>
          <a:xfrm>
            <a:off x="1297500" y="1567549"/>
            <a:ext cx="7038900" cy="1261813"/>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Malicious modification of registers</a:t>
            </a:r>
          </a:p>
          <a:p>
            <a:pPr lvl="1"/>
            <a:r>
              <a:rPr lang="en"/>
              <a:t>Force higher energy consumption through input manipulation</a:t>
            </a:r>
          </a:p>
          <a:p>
            <a:pPr lvl="0"/>
            <a:r>
              <a:rPr lang="en-US">
                <a:solidFill>
                  <a:schemeClr val="bg2">
                    <a:lumMod val="75000"/>
                  </a:schemeClr>
                </a:solidFill>
              </a:rPr>
              <a:t>Hardware Trojans</a:t>
            </a:r>
          </a:p>
          <a:p>
            <a:pPr lvl="0"/>
            <a:r>
              <a:rPr lang="en-US">
                <a:solidFill>
                  <a:schemeClr val="bg2">
                    <a:lumMod val="75000"/>
                  </a:schemeClr>
                </a:solidFill>
              </a:rPr>
              <a:t>Voltage scaling</a:t>
            </a:r>
          </a:p>
          <a:p>
            <a:pPr lvl="0"/>
            <a:r>
              <a:rPr lang="en-US">
                <a:solidFill>
                  <a:schemeClr val="bg2">
                    <a:lumMod val="75000"/>
                  </a:schemeClr>
                </a:solidFill>
              </a:rPr>
              <a:t>Reverse Engineering</a:t>
            </a:r>
          </a:p>
          <a:p>
            <a:pPr lvl="0"/>
            <a:endParaRPr lang="en-US"/>
          </a:p>
          <a:p>
            <a:pPr lvl="0"/>
            <a:endParaRPr/>
          </a:p>
        </p:txBody>
      </p:sp>
      <p:grpSp>
        <p:nvGrpSpPr>
          <p:cNvPr id="34" name="Group 33">
            <a:extLst>
              <a:ext uri="{FF2B5EF4-FFF2-40B4-BE49-F238E27FC236}">
                <a16:creationId xmlns:a16="http://schemas.microsoft.com/office/drawing/2014/main" id="{C78C1EB4-282A-4739-B1DC-16681908C6BD}"/>
              </a:ext>
            </a:extLst>
          </p:cNvPr>
          <p:cNvGrpSpPr/>
          <p:nvPr/>
        </p:nvGrpSpPr>
        <p:grpSpPr>
          <a:xfrm>
            <a:off x="197351" y="3029951"/>
            <a:ext cx="3435617" cy="1287635"/>
            <a:chOff x="197351" y="2284080"/>
            <a:chExt cx="3435617" cy="1287635"/>
          </a:xfrm>
        </p:grpSpPr>
        <p:sp>
          <p:nvSpPr>
            <p:cNvPr id="206" name="Google Shape;206;p21"/>
            <p:cNvSpPr/>
            <p:nvPr/>
          </p:nvSpPr>
          <p:spPr>
            <a:xfrm>
              <a:off x="1019585" y="2522202"/>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100"/>
            </a:p>
          </p:txBody>
        </p:sp>
        <p:sp>
          <p:nvSpPr>
            <p:cNvPr id="207" name="Google Shape;207;p21"/>
            <p:cNvSpPr/>
            <p:nvPr/>
          </p:nvSpPr>
          <p:spPr>
            <a:xfrm>
              <a:off x="1019585" y="291253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100"/>
            </a:p>
          </p:txBody>
        </p:sp>
        <p:sp>
          <p:nvSpPr>
            <p:cNvPr id="208" name="Google Shape;208;p21"/>
            <p:cNvSpPr/>
            <p:nvPr/>
          </p:nvSpPr>
          <p:spPr>
            <a:xfrm>
              <a:off x="1727416" y="2682242"/>
              <a:ext cx="375487" cy="375487"/>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t>
              </a:r>
              <a:endParaRPr/>
            </a:p>
          </p:txBody>
        </p:sp>
        <p:sp>
          <p:nvSpPr>
            <p:cNvPr id="209" name="Google Shape;209;p21"/>
            <p:cNvSpPr/>
            <p:nvPr/>
          </p:nvSpPr>
          <p:spPr>
            <a:xfrm>
              <a:off x="197351" y="2522202"/>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100"/>
            </a:p>
          </p:txBody>
        </p:sp>
        <p:sp>
          <p:nvSpPr>
            <p:cNvPr id="210" name="Google Shape;210;p21"/>
            <p:cNvSpPr/>
            <p:nvPr/>
          </p:nvSpPr>
          <p:spPr>
            <a:xfrm>
              <a:off x="197351" y="291253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100"/>
            </a:p>
          </p:txBody>
        </p:sp>
        <p:sp>
          <p:nvSpPr>
            <p:cNvPr id="211" name="Google Shape;211;p21"/>
            <p:cNvSpPr/>
            <p:nvPr/>
          </p:nvSpPr>
          <p:spPr>
            <a:xfrm>
              <a:off x="2472351" y="2737649"/>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a:off x="2472351" y="228408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a:r>
                <a:rPr lang="en" sz="1100"/>
                <a:t>ECC</a:t>
              </a:r>
              <a:endParaRPr sz="1100"/>
            </a:p>
          </p:txBody>
        </p:sp>
        <p:sp>
          <p:nvSpPr>
            <p:cNvPr id="213" name="Google Shape;213;p21"/>
            <p:cNvSpPr txBox="1"/>
            <p:nvPr/>
          </p:nvSpPr>
          <p:spPr>
            <a:xfrm>
              <a:off x="197351" y="3245452"/>
              <a:ext cx="606766"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Lato"/>
                  <a:ea typeface="Lato"/>
                  <a:cs typeface="Lato"/>
                  <a:sym typeface="Lato"/>
                </a:rPr>
                <a:t>Inputs</a:t>
              </a:r>
              <a:endParaRPr sz="900">
                <a:solidFill>
                  <a:srgbClr val="FFFFFF"/>
                </a:solidFill>
                <a:latin typeface="Lato"/>
                <a:ea typeface="Lato"/>
                <a:cs typeface="Lato"/>
                <a:sym typeface="Lato"/>
              </a:endParaRPr>
            </a:p>
          </p:txBody>
        </p:sp>
        <p:cxnSp>
          <p:nvCxnSpPr>
            <p:cNvPr id="214" name="Google Shape;214;p21"/>
            <p:cNvCxnSpPr>
              <a:stCxn id="209" idx="3"/>
              <a:endCxn id="206" idx="1"/>
            </p:cNvCxnSpPr>
            <p:nvPr/>
          </p:nvCxnSpPr>
          <p:spPr>
            <a:xfrm>
              <a:off x="535735" y="2654538"/>
              <a:ext cx="483829" cy="0"/>
            </a:xfrm>
            <a:prstGeom prst="straightConnector1">
              <a:avLst/>
            </a:prstGeom>
            <a:noFill/>
            <a:ln w="9525" cap="flat" cmpd="sng">
              <a:solidFill>
                <a:schemeClr val="dk2"/>
              </a:solidFill>
              <a:prstDash val="solid"/>
              <a:round/>
              <a:headEnd type="none" w="med" len="med"/>
              <a:tailEnd type="triangle" w="med" len="med"/>
            </a:ln>
          </p:spPr>
        </p:cxnSp>
        <p:cxnSp>
          <p:nvCxnSpPr>
            <p:cNvPr id="215" name="Google Shape;215;p21"/>
            <p:cNvCxnSpPr>
              <a:stCxn id="210" idx="3"/>
              <a:endCxn id="207" idx="1"/>
            </p:cNvCxnSpPr>
            <p:nvPr/>
          </p:nvCxnSpPr>
          <p:spPr>
            <a:xfrm>
              <a:off x="535735" y="3044866"/>
              <a:ext cx="483850" cy="0"/>
            </a:xfrm>
            <a:prstGeom prst="straightConnector1">
              <a:avLst/>
            </a:prstGeom>
            <a:noFill/>
            <a:ln w="9525" cap="flat" cmpd="sng">
              <a:solidFill>
                <a:schemeClr val="dk2"/>
              </a:solidFill>
              <a:prstDash val="solid"/>
              <a:round/>
              <a:headEnd type="none" w="med" len="med"/>
              <a:tailEnd type="triangle" w="med" len="med"/>
            </a:ln>
          </p:spPr>
        </p:cxnSp>
        <p:cxnSp>
          <p:nvCxnSpPr>
            <p:cNvPr id="216" name="Google Shape;216;p21"/>
            <p:cNvCxnSpPr>
              <a:stCxn id="206" idx="3"/>
              <a:endCxn id="208" idx="2"/>
            </p:cNvCxnSpPr>
            <p:nvPr/>
          </p:nvCxnSpPr>
          <p:spPr>
            <a:xfrm>
              <a:off x="1357968" y="2654538"/>
              <a:ext cx="369551" cy="215448"/>
            </a:xfrm>
            <a:prstGeom prst="bentConnector3">
              <a:avLst>
                <a:gd name="adj1" fmla="val 49986"/>
              </a:avLst>
            </a:prstGeom>
            <a:noFill/>
            <a:ln w="9525" cap="flat" cmpd="sng">
              <a:solidFill>
                <a:schemeClr val="dk2"/>
              </a:solidFill>
              <a:prstDash val="solid"/>
              <a:round/>
              <a:headEnd type="none" w="med" len="med"/>
              <a:tailEnd type="triangle" w="med" len="med"/>
            </a:ln>
          </p:spPr>
        </p:cxnSp>
        <p:cxnSp>
          <p:nvCxnSpPr>
            <p:cNvPr id="217" name="Google Shape;217;p21"/>
            <p:cNvCxnSpPr>
              <a:stCxn id="207" idx="3"/>
              <a:endCxn id="208" idx="2"/>
            </p:cNvCxnSpPr>
            <p:nvPr/>
          </p:nvCxnSpPr>
          <p:spPr>
            <a:xfrm flipV="1">
              <a:off x="1357969" y="2869986"/>
              <a:ext cx="369447" cy="17488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218" name="Google Shape;218;p21"/>
            <p:cNvCxnSpPr>
              <a:stCxn id="208" idx="6"/>
              <a:endCxn id="211" idx="1"/>
            </p:cNvCxnSpPr>
            <p:nvPr/>
          </p:nvCxnSpPr>
          <p:spPr>
            <a:xfrm>
              <a:off x="2102903" y="2869985"/>
              <a:ext cx="369551" cy="0"/>
            </a:xfrm>
            <a:prstGeom prst="straightConnector1">
              <a:avLst/>
            </a:prstGeom>
            <a:noFill/>
            <a:ln w="9525" cap="flat" cmpd="sng">
              <a:solidFill>
                <a:schemeClr val="dk2"/>
              </a:solidFill>
              <a:prstDash val="solid"/>
              <a:round/>
              <a:headEnd type="none" w="med" len="med"/>
              <a:tailEnd type="triangle" w="med" len="med"/>
            </a:ln>
          </p:spPr>
        </p:cxnSp>
        <p:cxnSp>
          <p:nvCxnSpPr>
            <p:cNvPr id="219" name="Google Shape;219;p21"/>
            <p:cNvCxnSpPr>
              <a:stCxn id="212" idx="2"/>
              <a:endCxn id="211" idx="0"/>
            </p:cNvCxnSpPr>
            <p:nvPr/>
          </p:nvCxnSpPr>
          <p:spPr>
            <a:xfrm>
              <a:off x="2641543" y="2548751"/>
              <a:ext cx="0" cy="188980"/>
            </a:xfrm>
            <a:prstGeom prst="straightConnector1">
              <a:avLst/>
            </a:prstGeom>
            <a:noFill/>
            <a:ln w="9525" cap="flat" cmpd="sng">
              <a:solidFill>
                <a:schemeClr val="dk2"/>
              </a:solidFill>
              <a:prstDash val="solid"/>
              <a:round/>
              <a:headEnd type="none" w="med" len="med"/>
              <a:tailEnd type="triangle" w="med" len="med"/>
            </a:ln>
          </p:spPr>
        </p:cxnSp>
        <p:sp>
          <p:nvSpPr>
            <p:cNvPr id="220" name="Google Shape;220;p21"/>
            <p:cNvSpPr txBox="1"/>
            <p:nvPr/>
          </p:nvSpPr>
          <p:spPr>
            <a:xfrm>
              <a:off x="1019605" y="3245452"/>
              <a:ext cx="1791108"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50">
                  <a:solidFill>
                    <a:srgbClr val="FFFFFF"/>
                  </a:solidFill>
                  <a:latin typeface="Lato"/>
                  <a:ea typeface="Lato"/>
                  <a:cs typeface="Lato"/>
                  <a:sym typeface="Lato"/>
                </a:rPr>
                <a:t>Adder</a:t>
              </a:r>
              <a:endParaRPr sz="1050">
                <a:solidFill>
                  <a:srgbClr val="FFFFFF"/>
                </a:solidFill>
                <a:latin typeface="Lato"/>
                <a:ea typeface="Lato"/>
                <a:cs typeface="Lato"/>
                <a:sym typeface="Lato"/>
              </a:endParaRPr>
            </a:p>
          </p:txBody>
        </p:sp>
        <p:sp>
          <p:nvSpPr>
            <p:cNvPr id="221" name="Google Shape;221;p21"/>
            <p:cNvSpPr/>
            <p:nvPr/>
          </p:nvSpPr>
          <p:spPr>
            <a:xfrm>
              <a:off x="3268942" y="2737649"/>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2" name="Google Shape;222;p21"/>
            <p:cNvCxnSpPr>
              <a:stCxn id="211" idx="3"/>
              <a:endCxn id="221" idx="1"/>
            </p:cNvCxnSpPr>
            <p:nvPr/>
          </p:nvCxnSpPr>
          <p:spPr>
            <a:xfrm>
              <a:off x="2810734" y="2869985"/>
              <a:ext cx="458104" cy="0"/>
            </a:xfrm>
            <a:prstGeom prst="straightConnector1">
              <a:avLst/>
            </a:prstGeom>
            <a:noFill/>
            <a:ln w="9525" cap="flat" cmpd="sng">
              <a:solidFill>
                <a:schemeClr val="dk2"/>
              </a:solidFill>
              <a:prstDash val="solid"/>
              <a:round/>
              <a:headEnd type="none" w="med" len="med"/>
              <a:tailEnd type="triangle" w="med" len="med"/>
            </a:ln>
          </p:spPr>
        </p:cxnSp>
        <p:sp>
          <p:nvSpPr>
            <p:cNvPr id="223" name="Google Shape;223;p21"/>
            <p:cNvSpPr txBox="1"/>
            <p:nvPr/>
          </p:nvSpPr>
          <p:spPr>
            <a:xfrm>
              <a:off x="3026202" y="3245452"/>
              <a:ext cx="606766"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Lato"/>
                  <a:ea typeface="Lato"/>
                  <a:cs typeface="Lato"/>
                  <a:sym typeface="Lato"/>
                </a:rPr>
                <a:t>Output</a:t>
              </a:r>
              <a:endParaRPr sz="900">
                <a:solidFill>
                  <a:srgbClr val="FFFFFF"/>
                </a:solidFill>
                <a:latin typeface="Lato"/>
                <a:ea typeface="Lato"/>
                <a:cs typeface="Lato"/>
                <a:sym typeface="Lato"/>
              </a:endParaRPr>
            </a:p>
          </p:txBody>
        </p:sp>
      </p:grpSp>
      <p:grpSp>
        <p:nvGrpSpPr>
          <p:cNvPr id="32" name="Group 31">
            <a:extLst>
              <a:ext uri="{FF2B5EF4-FFF2-40B4-BE49-F238E27FC236}">
                <a16:creationId xmlns:a16="http://schemas.microsoft.com/office/drawing/2014/main" id="{2922773C-50FB-4B38-A3A2-9053DEF4E5AC}"/>
              </a:ext>
            </a:extLst>
          </p:cNvPr>
          <p:cNvGrpSpPr/>
          <p:nvPr/>
        </p:nvGrpSpPr>
        <p:grpSpPr>
          <a:xfrm>
            <a:off x="4409070" y="2866913"/>
            <a:ext cx="4313781" cy="1454846"/>
            <a:chOff x="4409070" y="2121042"/>
            <a:chExt cx="4313781" cy="1454846"/>
          </a:xfrm>
        </p:grpSpPr>
        <p:grpSp>
          <p:nvGrpSpPr>
            <p:cNvPr id="31" name="Group 30">
              <a:extLst>
                <a:ext uri="{FF2B5EF4-FFF2-40B4-BE49-F238E27FC236}">
                  <a16:creationId xmlns:a16="http://schemas.microsoft.com/office/drawing/2014/main" id="{4F514F77-0D01-4DC0-86FD-F783326C2EB1}"/>
                </a:ext>
              </a:extLst>
            </p:cNvPr>
            <p:cNvGrpSpPr/>
            <p:nvPr/>
          </p:nvGrpSpPr>
          <p:grpSpPr>
            <a:xfrm>
              <a:off x="4409070" y="2121042"/>
              <a:ext cx="4313781" cy="1056159"/>
              <a:chOff x="4409070" y="1946161"/>
              <a:chExt cx="4313781" cy="1056159"/>
            </a:xfrm>
          </p:grpSpPr>
          <p:grpSp>
            <p:nvGrpSpPr>
              <p:cNvPr id="30" name="Group 29">
                <a:extLst>
                  <a:ext uri="{FF2B5EF4-FFF2-40B4-BE49-F238E27FC236}">
                    <a16:creationId xmlns:a16="http://schemas.microsoft.com/office/drawing/2014/main" id="{4D83C8A9-05A3-4598-966C-96FE4F91024D}"/>
                  </a:ext>
                </a:extLst>
              </p:cNvPr>
              <p:cNvGrpSpPr/>
              <p:nvPr/>
            </p:nvGrpSpPr>
            <p:grpSpPr>
              <a:xfrm>
                <a:off x="4409070" y="1953927"/>
                <a:ext cx="2707072" cy="999965"/>
                <a:chOff x="4544398" y="2815666"/>
                <a:chExt cx="2707072" cy="999965"/>
              </a:xfrm>
            </p:grpSpPr>
            <p:sp>
              <p:nvSpPr>
                <p:cNvPr id="53" name="Google Shape;221;p21">
                  <a:extLst>
                    <a:ext uri="{FF2B5EF4-FFF2-40B4-BE49-F238E27FC236}">
                      <a16:creationId xmlns:a16="http://schemas.microsoft.com/office/drawing/2014/main" id="{DE37C56C-C102-4B37-A237-B0E5C67E2763}"/>
                    </a:ext>
                  </a:extLst>
                </p:cNvPr>
                <p:cNvSpPr/>
                <p:nvPr/>
              </p:nvSpPr>
              <p:spPr>
                <a:xfrm>
                  <a:off x="4544398"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61" name="Google Shape;221;p21">
                  <a:extLst>
                    <a:ext uri="{FF2B5EF4-FFF2-40B4-BE49-F238E27FC236}">
                      <a16:creationId xmlns:a16="http://schemas.microsoft.com/office/drawing/2014/main" id="{54CDCAFF-38FA-4B94-A398-C890002C1335}"/>
                    </a:ext>
                  </a:extLst>
                </p:cNvPr>
                <p:cNvSpPr/>
                <p:nvPr/>
              </p:nvSpPr>
              <p:spPr>
                <a:xfrm>
                  <a:off x="4882782"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62" name="Google Shape;221;p21">
                  <a:extLst>
                    <a:ext uri="{FF2B5EF4-FFF2-40B4-BE49-F238E27FC236}">
                      <a16:creationId xmlns:a16="http://schemas.microsoft.com/office/drawing/2014/main" id="{CD9B3543-1BD4-4627-A03C-0FFFDD3103D8}"/>
                    </a:ext>
                  </a:extLst>
                </p:cNvPr>
                <p:cNvSpPr/>
                <p:nvPr/>
              </p:nvSpPr>
              <p:spPr>
                <a:xfrm>
                  <a:off x="5221166"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63" name="Google Shape;221;p21">
                  <a:extLst>
                    <a:ext uri="{FF2B5EF4-FFF2-40B4-BE49-F238E27FC236}">
                      <a16:creationId xmlns:a16="http://schemas.microsoft.com/office/drawing/2014/main" id="{169FAD5C-8338-457A-9CB1-E1770330E6EA}"/>
                    </a:ext>
                  </a:extLst>
                </p:cNvPr>
                <p:cNvSpPr/>
                <p:nvPr/>
              </p:nvSpPr>
              <p:spPr>
                <a:xfrm>
                  <a:off x="5559550"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64" name="Google Shape;221;p21">
                  <a:extLst>
                    <a:ext uri="{FF2B5EF4-FFF2-40B4-BE49-F238E27FC236}">
                      <a16:creationId xmlns:a16="http://schemas.microsoft.com/office/drawing/2014/main" id="{9AE546DB-8B1F-4CD3-A3F5-D5983139E790}"/>
                    </a:ext>
                  </a:extLst>
                </p:cNvPr>
                <p:cNvSpPr/>
                <p:nvPr/>
              </p:nvSpPr>
              <p:spPr>
                <a:xfrm>
                  <a:off x="5897934"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65" name="Google Shape;221;p21">
                  <a:extLst>
                    <a:ext uri="{FF2B5EF4-FFF2-40B4-BE49-F238E27FC236}">
                      <a16:creationId xmlns:a16="http://schemas.microsoft.com/office/drawing/2014/main" id="{CD73FFDD-0F2D-4C2A-8954-40EB6CE091DA}"/>
                    </a:ext>
                  </a:extLst>
                </p:cNvPr>
                <p:cNvSpPr/>
                <p:nvPr/>
              </p:nvSpPr>
              <p:spPr>
                <a:xfrm>
                  <a:off x="6236318"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66" name="Google Shape;221;p21">
                  <a:extLst>
                    <a:ext uri="{FF2B5EF4-FFF2-40B4-BE49-F238E27FC236}">
                      <a16:creationId xmlns:a16="http://schemas.microsoft.com/office/drawing/2014/main" id="{E5AED385-7A24-4ABB-899E-9D24732534A0}"/>
                    </a:ext>
                  </a:extLst>
                </p:cNvPr>
                <p:cNvSpPr/>
                <p:nvPr/>
              </p:nvSpPr>
              <p:spPr>
                <a:xfrm>
                  <a:off x="6574702"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a:t>
                  </a:r>
                  <a:endParaRPr/>
                </a:p>
              </p:txBody>
            </p:sp>
            <p:sp>
              <p:nvSpPr>
                <p:cNvPr id="67" name="Google Shape;221;p21">
                  <a:extLst>
                    <a:ext uri="{FF2B5EF4-FFF2-40B4-BE49-F238E27FC236}">
                      <a16:creationId xmlns:a16="http://schemas.microsoft.com/office/drawing/2014/main" id="{1AB5BD7A-852F-4506-A588-3A78E8E901CF}"/>
                    </a:ext>
                  </a:extLst>
                </p:cNvPr>
                <p:cNvSpPr/>
                <p:nvPr/>
              </p:nvSpPr>
              <p:spPr>
                <a:xfrm>
                  <a:off x="6913086" y="3550960"/>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0</a:t>
                  </a:r>
                  <a:endParaRPr/>
                </a:p>
              </p:txBody>
            </p:sp>
            <p:sp>
              <p:nvSpPr>
                <p:cNvPr id="68" name="Google Shape;221;p21">
                  <a:extLst>
                    <a:ext uri="{FF2B5EF4-FFF2-40B4-BE49-F238E27FC236}">
                      <a16:creationId xmlns:a16="http://schemas.microsoft.com/office/drawing/2014/main" id="{1445C189-9D2D-46A4-B9A5-A777E92B85A3}"/>
                    </a:ext>
                  </a:extLst>
                </p:cNvPr>
                <p:cNvSpPr/>
                <p:nvPr/>
              </p:nvSpPr>
              <p:spPr>
                <a:xfrm>
                  <a:off x="5525966" y="2815666"/>
                  <a:ext cx="338384" cy="2646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2</a:t>
                  </a:r>
                  <a:endParaRPr/>
                </a:p>
              </p:txBody>
            </p:sp>
            <p:cxnSp>
              <p:nvCxnSpPr>
                <p:cNvPr id="25" name="Connector: Elbow 24">
                  <a:extLst>
                    <a:ext uri="{FF2B5EF4-FFF2-40B4-BE49-F238E27FC236}">
                      <a16:creationId xmlns:a16="http://schemas.microsoft.com/office/drawing/2014/main" id="{FB44ECB1-CC9D-4851-8AE0-A01076C00B4C}"/>
                    </a:ext>
                  </a:extLst>
                </p:cNvPr>
                <p:cNvCxnSpPr>
                  <a:cxnSpLocks/>
                  <a:stCxn id="68" idx="3"/>
                </p:cNvCxnSpPr>
                <p:nvPr/>
              </p:nvCxnSpPr>
              <p:spPr>
                <a:xfrm>
                  <a:off x="5864350" y="2948002"/>
                  <a:ext cx="710352" cy="867629"/>
                </a:xfrm>
                <a:prstGeom prst="bentConnector2">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8D945993-1F78-49DA-816D-9106997B0F66}"/>
                  </a:ext>
                </a:extLst>
              </p:cNvPr>
              <p:cNvPicPr>
                <a:picLocks noChangeAspect="1"/>
              </p:cNvPicPr>
              <p:nvPr/>
            </p:nvPicPr>
            <p:blipFill>
              <a:blip r:embed="rId3"/>
              <a:stretch>
                <a:fillRect/>
              </a:stretch>
            </p:blipFill>
            <p:spPr>
              <a:xfrm>
                <a:off x="7664634" y="1946161"/>
                <a:ext cx="1058217" cy="1056159"/>
              </a:xfrm>
              <a:prstGeom prst="rect">
                <a:avLst/>
              </a:prstGeom>
            </p:spPr>
          </p:pic>
        </p:grpSp>
        <p:sp>
          <p:nvSpPr>
            <p:cNvPr id="76" name="Google Shape;223;p21">
              <a:extLst>
                <a:ext uri="{FF2B5EF4-FFF2-40B4-BE49-F238E27FC236}">
                  <a16:creationId xmlns:a16="http://schemas.microsoft.com/office/drawing/2014/main" id="{8B8C013F-F4A3-4205-8189-5FED58C50A3A}"/>
                </a:ext>
              </a:extLst>
            </p:cNvPr>
            <p:cNvSpPr txBox="1"/>
            <p:nvPr/>
          </p:nvSpPr>
          <p:spPr>
            <a:xfrm>
              <a:off x="4409070" y="3249625"/>
              <a:ext cx="2707072" cy="326263"/>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900">
                  <a:solidFill>
                    <a:srgbClr val="FFFFFF"/>
                  </a:solidFill>
                  <a:latin typeface="Lato"/>
                  <a:ea typeface="Lato"/>
                  <a:cs typeface="Lato"/>
                  <a:sym typeface="Lato"/>
                </a:rPr>
                <a:t>Simplified truncation logic</a:t>
              </a:r>
              <a:endParaRPr sz="900">
                <a:solidFill>
                  <a:srgbClr val="FFFFFF"/>
                </a:solidFill>
                <a:latin typeface="Lato"/>
                <a:ea typeface="Lato"/>
                <a:cs typeface="Lato"/>
                <a:sym typeface="Lato"/>
              </a:endParaRPr>
            </a:p>
          </p:txBody>
        </p:sp>
      </p:gr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34</Slides>
  <Notes>23</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Focus</vt:lpstr>
      <vt:lpstr>Security in Approximate Computing and Approximate Computing for Security: Challenges and Opportunities</vt:lpstr>
      <vt:lpstr>Technology Background</vt:lpstr>
      <vt:lpstr>Intro to Hardware Security and Cryptography</vt:lpstr>
      <vt:lpstr>Intro to Hardware Security and Cryptography</vt:lpstr>
      <vt:lpstr>Intro to Hardware Security and Cryptography</vt:lpstr>
      <vt:lpstr>Intro to Hardware Security and Cryptography</vt:lpstr>
      <vt:lpstr>Intro to Hardware Security and Cryptography </vt:lpstr>
      <vt:lpstr>Security Threats in Approx. Computing</vt:lpstr>
      <vt:lpstr>Security Threats in Approx. Computing: Approximate Arithmetic Circuits</vt:lpstr>
      <vt:lpstr>Security Threats in Approx. Computing: Approximate Arithmetic Circuits</vt:lpstr>
      <vt:lpstr>Security Threats in Approx. Computing: Approximate Arithmetic Circuits</vt:lpstr>
      <vt:lpstr>Security Threats in Approx. Computing: Approximate Arithmetic Circuits</vt:lpstr>
      <vt:lpstr>Security Threats in Approx. Computing: Approximate Arithmetic Circuits</vt:lpstr>
      <vt:lpstr>Security Threats in Approx. Computing: Approximate Arithmetic Circuits</vt:lpstr>
      <vt:lpstr>Security Threats in Approx. Computing: Approximate Storage</vt:lpstr>
      <vt:lpstr>Security Threats in Approx. Computing: Approximate Storage</vt:lpstr>
      <vt:lpstr>Security Threats in Approx. Computing: Approximate Storage</vt:lpstr>
      <vt:lpstr>Approx. Computing for Security</vt:lpstr>
      <vt:lpstr>Approx. Computing for Security: Cryptography</vt:lpstr>
      <vt:lpstr>Approx. Computing for Security: Hardware Security</vt:lpstr>
      <vt:lpstr>Approx. Computing for Security: Hardware Security</vt:lpstr>
      <vt:lpstr>Approx. Computing for ML-Based Security [Violations]</vt:lpstr>
      <vt:lpstr>Approx. Computing for ML-Based Security [Violations]</vt:lpstr>
      <vt:lpstr>Future Research</vt:lpstr>
      <vt:lpstr>Future Research</vt:lpstr>
      <vt:lpstr>Future Research</vt:lpstr>
      <vt:lpstr>Future Research</vt:lpstr>
      <vt:lpstr>Future Research</vt:lpstr>
      <vt:lpstr>Future Research</vt:lpstr>
      <vt:lpstr>Conclusion</vt:lpstr>
      <vt:lpstr>Question 1</vt:lpstr>
      <vt:lpstr>Question 2</vt:lpstr>
      <vt:lpstr>Question 3</vt:lpstr>
      <vt:lpstr>Question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in Approximate Computing and Approximate Computing for Security: Challenges and Opportunities</dc:title>
  <dc:creator>Jessurun,Nathan</dc:creator>
  <cp:revision>4</cp:revision>
  <dcterms:modified xsi:type="dcterms:W3CDTF">2020-12-02T15:01:18Z</dcterms:modified>
</cp:coreProperties>
</file>